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1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C39FCA00-B995-4E7E-B9CD-E198B4AAC333}" type="datetimeFigureOut">
              <a:rPr lang="ru-RU" smtClean="0"/>
              <a:t>10.06.2019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3CBB6ED-A85F-44BC-A780-BB1BD0152407}" type="slidenum">
              <a:rPr lang="ru-RU" smtClean="0"/>
              <a:t>‹#›</a:t>
            </a:fld>
            <a:endParaRPr lang="ru-RU"/>
          </a:p>
        </p:txBody>
      </p:sp>
    </p:spTree>
    <p:extLst>
      <p:ext uri="{BB962C8B-B14F-4D97-AF65-F5344CB8AC3E}">
        <p14:creationId xmlns:p14="http://schemas.microsoft.com/office/powerpoint/2010/main" val="3746880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39FCA00-B995-4E7E-B9CD-E198B4AAC333}" type="datetimeFigureOut">
              <a:rPr lang="ru-RU" smtClean="0"/>
              <a:t>10.06.2019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3CBB6ED-A85F-44BC-A780-BB1BD0152407}" type="slidenum">
              <a:rPr lang="ru-RU" smtClean="0"/>
              <a:t>‹#›</a:t>
            </a:fld>
            <a:endParaRPr lang="ru-RU"/>
          </a:p>
        </p:txBody>
      </p:sp>
    </p:spTree>
    <p:extLst>
      <p:ext uri="{BB962C8B-B14F-4D97-AF65-F5344CB8AC3E}">
        <p14:creationId xmlns:p14="http://schemas.microsoft.com/office/powerpoint/2010/main" val="3612869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39FCA00-B995-4E7E-B9CD-E198B4AAC333}" type="datetimeFigureOut">
              <a:rPr lang="ru-RU" smtClean="0"/>
              <a:t>10.06.2019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3CBB6ED-A85F-44BC-A780-BB1BD0152407}"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326253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39FCA00-B995-4E7E-B9CD-E198B4AAC333}" type="datetimeFigureOut">
              <a:rPr lang="ru-RU" smtClean="0"/>
              <a:t>10.06.2019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3CBB6ED-A85F-44BC-A780-BB1BD0152407}" type="slidenum">
              <a:rPr lang="ru-RU" smtClean="0"/>
              <a:t>‹#›</a:t>
            </a:fld>
            <a:endParaRPr lang="ru-RU"/>
          </a:p>
        </p:txBody>
      </p:sp>
    </p:spTree>
    <p:extLst>
      <p:ext uri="{BB962C8B-B14F-4D97-AF65-F5344CB8AC3E}">
        <p14:creationId xmlns:p14="http://schemas.microsoft.com/office/powerpoint/2010/main" val="8617043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39FCA00-B995-4E7E-B9CD-E198B4AAC333}" type="datetimeFigureOut">
              <a:rPr lang="ru-RU" smtClean="0"/>
              <a:t>10.06.2019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3CBB6ED-A85F-44BC-A780-BB1BD0152407}"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168124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39FCA00-B995-4E7E-B9CD-E198B4AAC333}" type="datetimeFigureOut">
              <a:rPr lang="ru-RU" smtClean="0"/>
              <a:t>10.06.2019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3CBB6ED-A85F-44BC-A780-BB1BD0152407}" type="slidenum">
              <a:rPr lang="ru-RU" smtClean="0"/>
              <a:t>‹#›</a:t>
            </a:fld>
            <a:endParaRPr lang="ru-RU"/>
          </a:p>
        </p:txBody>
      </p:sp>
    </p:spTree>
    <p:extLst>
      <p:ext uri="{BB962C8B-B14F-4D97-AF65-F5344CB8AC3E}">
        <p14:creationId xmlns:p14="http://schemas.microsoft.com/office/powerpoint/2010/main" val="931443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39FCA00-B995-4E7E-B9CD-E198B4AAC333}" type="datetimeFigureOut">
              <a:rPr lang="ru-RU" smtClean="0"/>
              <a:t>10.06.2019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3CBB6ED-A85F-44BC-A780-BB1BD0152407}" type="slidenum">
              <a:rPr lang="ru-RU" smtClean="0"/>
              <a:t>‹#›</a:t>
            </a:fld>
            <a:endParaRPr lang="ru-RU"/>
          </a:p>
        </p:txBody>
      </p:sp>
    </p:spTree>
    <p:extLst>
      <p:ext uri="{BB962C8B-B14F-4D97-AF65-F5344CB8AC3E}">
        <p14:creationId xmlns:p14="http://schemas.microsoft.com/office/powerpoint/2010/main" val="472072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39FCA00-B995-4E7E-B9CD-E198B4AAC333}" type="datetimeFigureOut">
              <a:rPr lang="ru-RU" smtClean="0"/>
              <a:t>10.06.2019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3CBB6ED-A85F-44BC-A780-BB1BD0152407}" type="slidenum">
              <a:rPr lang="ru-RU" smtClean="0"/>
              <a:t>‹#›</a:t>
            </a:fld>
            <a:endParaRPr lang="ru-RU"/>
          </a:p>
        </p:txBody>
      </p:sp>
    </p:spTree>
    <p:extLst>
      <p:ext uri="{BB962C8B-B14F-4D97-AF65-F5344CB8AC3E}">
        <p14:creationId xmlns:p14="http://schemas.microsoft.com/office/powerpoint/2010/main" val="4238836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39FCA00-B995-4E7E-B9CD-E198B4AAC333}" type="datetimeFigureOut">
              <a:rPr lang="ru-RU" smtClean="0"/>
              <a:t>10.06.2019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3CBB6ED-A85F-44BC-A780-BB1BD0152407}" type="slidenum">
              <a:rPr lang="ru-RU" smtClean="0"/>
              <a:t>‹#›</a:t>
            </a:fld>
            <a:endParaRPr lang="ru-RU"/>
          </a:p>
        </p:txBody>
      </p:sp>
    </p:spTree>
    <p:extLst>
      <p:ext uri="{BB962C8B-B14F-4D97-AF65-F5344CB8AC3E}">
        <p14:creationId xmlns:p14="http://schemas.microsoft.com/office/powerpoint/2010/main" val="1710663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39FCA00-B995-4E7E-B9CD-E198B4AAC333}" type="datetimeFigureOut">
              <a:rPr lang="ru-RU" smtClean="0"/>
              <a:t>10.06.2019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3CBB6ED-A85F-44BC-A780-BB1BD0152407}" type="slidenum">
              <a:rPr lang="ru-RU" smtClean="0"/>
              <a:t>‹#›</a:t>
            </a:fld>
            <a:endParaRPr lang="ru-RU"/>
          </a:p>
        </p:txBody>
      </p:sp>
    </p:spTree>
    <p:extLst>
      <p:ext uri="{BB962C8B-B14F-4D97-AF65-F5344CB8AC3E}">
        <p14:creationId xmlns:p14="http://schemas.microsoft.com/office/powerpoint/2010/main" val="3952259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C39FCA00-B995-4E7E-B9CD-E198B4AAC333}" type="datetimeFigureOut">
              <a:rPr lang="ru-RU" smtClean="0"/>
              <a:t>10.06.2019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3CBB6ED-A85F-44BC-A780-BB1BD0152407}" type="slidenum">
              <a:rPr lang="ru-RU" smtClean="0"/>
              <a:t>‹#›</a:t>
            </a:fld>
            <a:endParaRPr lang="ru-RU"/>
          </a:p>
        </p:txBody>
      </p:sp>
    </p:spTree>
    <p:extLst>
      <p:ext uri="{BB962C8B-B14F-4D97-AF65-F5344CB8AC3E}">
        <p14:creationId xmlns:p14="http://schemas.microsoft.com/office/powerpoint/2010/main" val="1091769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39FCA00-B995-4E7E-B9CD-E198B4AAC333}" type="datetimeFigureOut">
              <a:rPr lang="ru-RU" smtClean="0"/>
              <a:t>10.06.2019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3CBB6ED-A85F-44BC-A780-BB1BD0152407}" type="slidenum">
              <a:rPr lang="ru-RU" smtClean="0"/>
              <a:t>‹#›</a:t>
            </a:fld>
            <a:endParaRPr lang="ru-RU"/>
          </a:p>
        </p:txBody>
      </p:sp>
    </p:spTree>
    <p:extLst>
      <p:ext uri="{BB962C8B-B14F-4D97-AF65-F5344CB8AC3E}">
        <p14:creationId xmlns:p14="http://schemas.microsoft.com/office/powerpoint/2010/main" val="1628558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C39FCA00-B995-4E7E-B9CD-E198B4AAC333}" type="datetimeFigureOut">
              <a:rPr lang="ru-RU" smtClean="0"/>
              <a:t>10.06.2019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3CBB6ED-A85F-44BC-A780-BB1BD0152407}" type="slidenum">
              <a:rPr lang="ru-RU" smtClean="0"/>
              <a:t>‹#›</a:t>
            </a:fld>
            <a:endParaRPr lang="ru-RU"/>
          </a:p>
        </p:txBody>
      </p:sp>
    </p:spTree>
    <p:extLst>
      <p:ext uri="{BB962C8B-B14F-4D97-AF65-F5344CB8AC3E}">
        <p14:creationId xmlns:p14="http://schemas.microsoft.com/office/powerpoint/2010/main" val="2646666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9FCA00-B995-4E7E-B9CD-E198B4AAC333}" type="datetimeFigureOut">
              <a:rPr lang="ru-RU" smtClean="0"/>
              <a:t>10.06.2019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C3CBB6ED-A85F-44BC-A780-BB1BD0152407}" type="slidenum">
              <a:rPr lang="ru-RU" smtClean="0"/>
              <a:t>‹#›</a:t>
            </a:fld>
            <a:endParaRPr lang="ru-RU"/>
          </a:p>
        </p:txBody>
      </p:sp>
    </p:spTree>
    <p:extLst>
      <p:ext uri="{BB962C8B-B14F-4D97-AF65-F5344CB8AC3E}">
        <p14:creationId xmlns:p14="http://schemas.microsoft.com/office/powerpoint/2010/main" val="3754929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C39FCA00-B995-4E7E-B9CD-E198B4AAC333}" type="datetimeFigureOut">
              <a:rPr lang="ru-RU" smtClean="0"/>
              <a:t>10.06.2019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3CBB6ED-A85F-44BC-A780-BB1BD0152407}" type="slidenum">
              <a:rPr lang="ru-RU" smtClean="0"/>
              <a:t>‹#›</a:t>
            </a:fld>
            <a:endParaRPr lang="ru-RU"/>
          </a:p>
        </p:txBody>
      </p:sp>
    </p:spTree>
    <p:extLst>
      <p:ext uri="{BB962C8B-B14F-4D97-AF65-F5344CB8AC3E}">
        <p14:creationId xmlns:p14="http://schemas.microsoft.com/office/powerpoint/2010/main" val="1584635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39FCA00-B995-4E7E-B9CD-E198B4AAC333}" type="datetimeFigureOut">
              <a:rPr lang="ru-RU" smtClean="0"/>
              <a:t>10.06.2019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3CBB6ED-A85F-44BC-A780-BB1BD0152407}" type="slidenum">
              <a:rPr lang="ru-RU" smtClean="0"/>
              <a:t>‹#›</a:t>
            </a:fld>
            <a:endParaRPr lang="ru-RU"/>
          </a:p>
        </p:txBody>
      </p:sp>
    </p:spTree>
    <p:extLst>
      <p:ext uri="{BB962C8B-B14F-4D97-AF65-F5344CB8AC3E}">
        <p14:creationId xmlns:p14="http://schemas.microsoft.com/office/powerpoint/2010/main" val="2966295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39FCA00-B995-4E7E-B9CD-E198B4AAC333}" type="datetimeFigureOut">
              <a:rPr lang="ru-RU" smtClean="0"/>
              <a:t>10.06.2019</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3CBB6ED-A85F-44BC-A780-BB1BD0152407}" type="slidenum">
              <a:rPr lang="ru-RU" smtClean="0"/>
              <a:t>‹#›</a:t>
            </a:fld>
            <a:endParaRPr lang="ru-RU"/>
          </a:p>
        </p:txBody>
      </p:sp>
    </p:spTree>
    <p:extLst>
      <p:ext uri="{BB962C8B-B14F-4D97-AF65-F5344CB8AC3E}">
        <p14:creationId xmlns:p14="http://schemas.microsoft.com/office/powerpoint/2010/main" val="10652309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23366" y="385482"/>
            <a:ext cx="7826188" cy="1891553"/>
          </a:xfrm>
          <a:solidFill>
            <a:schemeClr val="accent6">
              <a:lumMod val="40000"/>
              <a:lumOff val="60000"/>
            </a:schemeClr>
          </a:solidFill>
        </p:spPr>
        <p:txBody>
          <a:bodyPr/>
          <a:lstStyle/>
          <a:p>
            <a:r>
              <a:rPr lang="uk-UA" dirty="0" smtClean="0">
                <a:solidFill>
                  <a:schemeClr val="accent1">
                    <a:lumMod val="75000"/>
                  </a:schemeClr>
                </a:solidFill>
              </a:rPr>
              <a:t>КОДЕКС ПОВЕДІНКИ ПОСТАЧАЛЬНИКА</a:t>
            </a:r>
            <a:endParaRPr lang="ru-RU" dirty="0">
              <a:solidFill>
                <a:schemeClr val="accent1">
                  <a:lumMod val="75000"/>
                </a:schemeClr>
              </a:solidFill>
            </a:endParaRPr>
          </a:p>
        </p:txBody>
      </p:sp>
      <p:sp>
        <p:nvSpPr>
          <p:cNvPr id="3" name="Подзаголовок 2"/>
          <p:cNvSpPr>
            <a:spLocks noGrp="1"/>
          </p:cNvSpPr>
          <p:nvPr>
            <p:ph type="subTitle" idx="1"/>
          </p:nvPr>
        </p:nvSpPr>
        <p:spPr>
          <a:xfrm>
            <a:off x="1461247" y="2761129"/>
            <a:ext cx="7812756" cy="1434353"/>
          </a:xfrm>
        </p:spPr>
        <p:txBody>
          <a:bodyPr>
            <a:normAutofit/>
          </a:bodyPr>
          <a:lstStyle/>
          <a:p>
            <a:r>
              <a:rPr lang="uk-UA" b="1" dirty="0" smtClean="0">
                <a:solidFill>
                  <a:schemeClr val="accent2">
                    <a:lumMod val="75000"/>
                  </a:schemeClr>
                </a:solidFill>
              </a:rPr>
              <a:t>ПАТ« Мукачівська трикотажна фабрика «Мрія»</a:t>
            </a:r>
          </a:p>
          <a:p>
            <a:endParaRPr lang="uk-UA" b="1" dirty="0">
              <a:solidFill>
                <a:schemeClr val="accent2">
                  <a:lumMod val="75000"/>
                </a:schemeClr>
              </a:solidFill>
            </a:endParaRPr>
          </a:p>
          <a:p>
            <a:r>
              <a:rPr lang="uk-UA" b="1" dirty="0" smtClean="0">
                <a:solidFill>
                  <a:schemeClr val="accent2">
                    <a:lumMod val="75000"/>
                  </a:schemeClr>
                </a:solidFill>
              </a:rPr>
              <a:t>2018</a:t>
            </a:r>
            <a:endParaRPr lang="ru-RU" b="1" dirty="0">
              <a:solidFill>
                <a:schemeClr val="accent2">
                  <a:lumMod val="75000"/>
                </a:schemeClr>
              </a:solidFill>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 y="3558989"/>
            <a:ext cx="5800164" cy="2787974"/>
          </a:xfrm>
          <a:prstGeom prst="rect">
            <a:avLst/>
          </a:prstGeom>
        </p:spPr>
      </p:pic>
    </p:spTree>
    <p:extLst>
      <p:ext uri="{BB962C8B-B14F-4D97-AF65-F5344CB8AC3E}">
        <p14:creationId xmlns:p14="http://schemas.microsoft.com/office/powerpoint/2010/main" val="3061797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t>ПРИНЦИПИ КОДЕКСА</a:t>
            </a:r>
            <a:endParaRPr lang="ru-RU" dirty="0"/>
          </a:p>
        </p:txBody>
      </p:sp>
      <p:sp>
        <p:nvSpPr>
          <p:cNvPr id="3" name="Объект 2"/>
          <p:cNvSpPr>
            <a:spLocks noGrp="1"/>
          </p:cNvSpPr>
          <p:nvPr>
            <p:ph idx="1"/>
          </p:nvPr>
        </p:nvSpPr>
        <p:spPr/>
        <p:txBody>
          <a:bodyPr>
            <a:normAutofit fontScale="92500" lnSpcReduction="20000"/>
          </a:bodyPr>
          <a:lstStyle/>
          <a:p>
            <a:r>
              <a:rPr lang="uk-UA" dirty="0"/>
              <a:t>Принципи, які викладені в цьому Кодексі поведінки постачальника, є важливим критерієм вибору та оцінки постачальників. Ми очікуємо, що наші постачальники будуть поширювати ці стандарти далі по ланцюгу постачань. Якщо постачальник порушує ці принципи і не може погодитись з ними  або не виконує їх , ми залишаємо за собою право припинити продовження ділових відносин з таким постачальником. Таким чином, цей Кодекс поведінки постачальника надається нашим постачальникам з метою укріплення нашого взаєморозуміння стосовно того, як ці принципи мають застосовуватися на практиці в повсякденній діяльності, включаючи зусилля щодо покращення здоров’я людей та безпеки людей.</a:t>
            </a:r>
            <a:endParaRPr lang="ru-RU" dirty="0"/>
          </a:p>
          <a:p>
            <a:r>
              <a:rPr lang="uk-UA" dirty="0"/>
              <a:t>Ми обираємо  тих Постачальників, які поділяють наші погляди щодо етичних відносин, а також відповідають нашим стандартам у сферах прав людини, охорони праці і техніки безпеки та раціонального використання природних ресурсів.</a:t>
            </a:r>
            <a:endParaRPr lang="ru-RU" dirty="0"/>
          </a:p>
          <a:p>
            <a:r>
              <a:rPr lang="uk-UA" dirty="0"/>
              <a:t>Ми вимагаємо  від своїх Постачальників безумовно дотримуватися принципів законності і прозорості, не допускаючи будь-яких протизаконних/протиправних дій, порушення встановлених норм.</a:t>
            </a:r>
            <a:endParaRPr lang="ru-RU" dirty="0"/>
          </a:p>
          <a:p>
            <a:endParaRPr lang="ru-RU" dirty="0"/>
          </a:p>
        </p:txBody>
      </p:sp>
    </p:spTree>
    <p:extLst>
      <p:ext uri="{BB962C8B-B14F-4D97-AF65-F5344CB8AC3E}">
        <p14:creationId xmlns:p14="http://schemas.microsoft.com/office/powerpoint/2010/main" val="388203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77906" y="385482"/>
            <a:ext cx="8866094" cy="7863691"/>
          </a:xfrm>
          <a:prstGeom prst="rect">
            <a:avLst/>
          </a:prstGeom>
        </p:spPr>
        <p:txBody>
          <a:bodyPr wrap="square">
            <a:spAutoFit/>
          </a:bodyPr>
          <a:lstStyle/>
          <a:p>
            <a:pPr>
              <a:lnSpc>
                <a:spcPct val="115000"/>
              </a:lnSpc>
              <a:spcAft>
                <a:spcPts val="600"/>
              </a:spcAft>
            </a:pPr>
            <a:r>
              <a:rPr lang="uk-UA" b="1" i="1" dirty="0">
                <a:latin typeface="Cambria" panose="02040503050406030204" pitchFamily="18" charset="0"/>
                <a:ea typeface="Times New Roman" panose="02020603050405020304" pitchFamily="18" charset="0"/>
                <a:cs typeface="Cambria" panose="02040503050406030204" pitchFamily="18" charset="0"/>
              </a:rPr>
              <a:t>ВИМОГИ ДО ВСІХ ПОСТАЧАЛЬНИКІВ .</a:t>
            </a:r>
            <a:endParaRPr lang="ru-RU" sz="1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uk-UA" dirty="0">
                <a:latin typeface="Cambria" panose="02040503050406030204" pitchFamily="18" charset="0"/>
                <a:ea typeface="Times New Roman" panose="02020603050405020304" pitchFamily="18" charset="0"/>
                <a:cs typeface="Cambria" panose="02040503050406030204" pitchFamily="18" charset="0"/>
              </a:rPr>
              <a:t>Постачальники зобов’язуються захищати права людини у відношенні своїх співробітників та ставитися до них з достоїнством та повагою. Це включає наступні аспекти:</a:t>
            </a:r>
            <a:endParaRPr lang="ru-RU" sz="1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uk-UA" dirty="0">
                <a:latin typeface="Cambria" panose="02040503050406030204" pitchFamily="18" charset="0"/>
                <a:ea typeface="Times New Roman" panose="02020603050405020304" pitchFamily="18" charset="0"/>
                <a:cs typeface="Cambria" panose="02040503050406030204" pitchFamily="18" charset="0"/>
              </a:rPr>
              <a:t>Постачальники повинні  дотримуватись практики етичних відносин, зокрема вони повинні взяти на себе зобов’язання</a:t>
            </a:r>
            <a:r>
              <a:rPr lang="uk-UA" dirty="0" smtClean="0">
                <a:latin typeface="Cambria" panose="02040503050406030204" pitchFamily="18" charset="0"/>
                <a:ea typeface="Times New Roman" panose="02020603050405020304" pitchFamily="18" charset="0"/>
                <a:cs typeface="Cambria" panose="02040503050406030204" pitchFamily="18" charset="0"/>
              </a:rPr>
              <a:t>:</a:t>
            </a:r>
          </a:p>
          <a:p>
            <a:pPr>
              <a:lnSpc>
                <a:spcPct val="115000"/>
              </a:lnSpc>
              <a:spcAft>
                <a:spcPts val="600"/>
              </a:spcAft>
            </a:pPr>
            <a:endParaRPr lang="uk-UA" dirty="0" smtClean="0">
              <a:latin typeface="Cambria" panose="02040503050406030204" pitchFamily="18" charset="0"/>
              <a:ea typeface="Times New Roman" panose="02020603050405020304" pitchFamily="18" charset="0"/>
              <a:cs typeface="Cambria" panose="02040503050406030204" pitchFamily="18" charset="0"/>
            </a:endParaRPr>
          </a:p>
          <a:p>
            <a:pPr lvl="0"/>
            <a:r>
              <a:rPr lang="ru-RU" b="1" i="1" dirty="0" smtClean="0"/>
              <a:t>1.Підтримувати </a:t>
            </a:r>
            <a:r>
              <a:rPr lang="ru-RU" b="1" i="1" dirty="0"/>
              <a:t>та </a:t>
            </a:r>
            <a:r>
              <a:rPr lang="ru-RU" b="1" i="1" dirty="0" err="1"/>
              <a:t>поважати</a:t>
            </a:r>
            <a:r>
              <a:rPr lang="ru-RU" b="1" i="1" dirty="0"/>
              <a:t> принцип </a:t>
            </a:r>
            <a:r>
              <a:rPr lang="ru-RU" b="1" i="1" dirty="0" err="1"/>
              <a:t>захисту</a:t>
            </a:r>
            <a:r>
              <a:rPr lang="ru-RU" b="1" i="1" dirty="0"/>
              <a:t> прав </a:t>
            </a:r>
            <a:r>
              <a:rPr lang="ru-RU" b="1" i="1" dirty="0" err="1"/>
              <a:t>людини</a:t>
            </a:r>
            <a:r>
              <a:rPr lang="ru-RU" b="1" i="1" dirty="0"/>
              <a:t> у сферах </a:t>
            </a:r>
            <a:r>
              <a:rPr lang="ru-RU" b="1" i="1" dirty="0" err="1"/>
              <a:t>свого</a:t>
            </a:r>
            <a:r>
              <a:rPr lang="ru-RU" b="1" i="1" dirty="0"/>
              <a:t> </a:t>
            </a:r>
            <a:r>
              <a:rPr lang="ru-RU" b="1" i="1" dirty="0" err="1"/>
              <a:t>впливу</a:t>
            </a:r>
            <a:r>
              <a:rPr lang="ru-RU" b="1" i="1" dirty="0"/>
              <a:t>. </a:t>
            </a:r>
            <a:endParaRPr lang="ru-RU" dirty="0"/>
          </a:p>
          <a:p>
            <a:r>
              <a:rPr lang="uk-UA" dirty="0"/>
              <a:t> </a:t>
            </a:r>
            <a:endParaRPr lang="ru-RU" dirty="0"/>
          </a:p>
          <a:p>
            <a:r>
              <a:rPr lang="uk-UA" dirty="0"/>
              <a:t>Працівники не можуть стикатися ані з фактичними, ані з потенційними знущаннями, сексуальними домаганнями, сексуальним насильством, тілесними покараннями, психічним чи фізичним насильством або словесними образами. Необхідне дотримання норм і правил, встановлених трудовим законодавством</a:t>
            </a:r>
            <a:r>
              <a:rPr lang="uk-UA" dirty="0" smtClean="0"/>
              <a:t>.</a:t>
            </a:r>
          </a:p>
          <a:p>
            <a:endParaRPr lang="uk-UA" dirty="0"/>
          </a:p>
          <a:p>
            <a:endParaRPr lang="uk-UA" dirty="0" smtClean="0"/>
          </a:p>
          <a:p>
            <a:endParaRPr lang="uk-UA" dirty="0"/>
          </a:p>
          <a:p>
            <a:endParaRPr lang="uk-UA" dirty="0" smtClean="0"/>
          </a:p>
          <a:p>
            <a:endParaRPr lang="uk-UA" dirty="0"/>
          </a:p>
          <a:p>
            <a:endParaRPr lang="uk-UA" dirty="0" smtClean="0"/>
          </a:p>
          <a:p>
            <a:endParaRPr lang="uk-UA" dirty="0"/>
          </a:p>
          <a:p>
            <a:endParaRPr lang="uk-UA" dirty="0" smtClean="0"/>
          </a:p>
          <a:p>
            <a:endParaRPr lang="uk-UA" dirty="0"/>
          </a:p>
          <a:p>
            <a:endParaRPr lang="uk-UA" dirty="0" smtClean="0"/>
          </a:p>
          <a:p>
            <a:endParaRPr lang="ru-RU" dirty="0"/>
          </a:p>
          <a:p>
            <a:pPr>
              <a:lnSpc>
                <a:spcPct val="115000"/>
              </a:lnSpc>
              <a:spcAft>
                <a:spcPts val="600"/>
              </a:spcAft>
            </a:pP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0238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85482" y="277907"/>
            <a:ext cx="8758518" cy="6463308"/>
          </a:xfrm>
          <a:prstGeom prst="rect">
            <a:avLst/>
          </a:prstGeom>
        </p:spPr>
        <p:txBody>
          <a:bodyPr wrap="square">
            <a:spAutoFit/>
          </a:bodyPr>
          <a:lstStyle/>
          <a:p>
            <a:pPr lvl="0"/>
            <a:r>
              <a:rPr lang="ru-RU" b="1" i="1" dirty="0" smtClean="0">
                <a:latin typeface="Calibri Light" panose="020F0302020204030204" pitchFamily="34" charset="0"/>
                <a:cs typeface="Calibri Light" panose="020F0302020204030204" pitchFamily="34" charset="0"/>
              </a:rPr>
              <a:t>2.Виплачувати </a:t>
            </a:r>
            <a:r>
              <a:rPr lang="ru-RU" b="1" i="1" dirty="0" err="1" smtClean="0">
                <a:latin typeface="Calibri Light" panose="020F0302020204030204" pitchFamily="34" charset="0"/>
                <a:cs typeface="Calibri Light" panose="020F0302020204030204" pitchFamily="34" charset="0"/>
              </a:rPr>
              <a:t>заробітну</a:t>
            </a:r>
            <a:r>
              <a:rPr lang="ru-RU" b="1" i="1" dirty="0" smtClean="0">
                <a:latin typeface="Calibri Light" panose="020F0302020204030204" pitchFamily="34" charset="0"/>
                <a:cs typeface="Calibri Light" panose="020F0302020204030204" pitchFamily="34" charset="0"/>
              </a:rPr>
              <a:t> плату  та </a:t>
            </a:r>
            <a:r>
              <a:rPr lang="ru-RU" b="1" i="1" dirty="0" err="1" smtClean="0">
                <a:latin typeface="Calibri Light" panose="020F0302020204030204" pitchFamily="34" charset="0"/>
                <a:cs typeface="Calibri Light" panose="020F0302020204030204" pitchFamily="34" charset="0"/>
              </a:rPr>
              <a:t>дотримуватись</a:t>
            </a:r>
            <a:r>
              <a:rPr lang="ru-RU" b="1" i="1" dirty="0" smtClean="0">
                <a:latin typeface="Calibri Light" panose="020F0302020204030204" pitchFamily="34" charset="0"/>
                <a:cs typeface="Calibri Light" panose="020F0302020204030204" pitchFamily="34" charset="0"/>
              </a:rPr>
              <a:t> годин </a:t>
            </a:r>
            <a:r>
              <a:rPr lang="ru-RU" b="1" i="1" dirty="0" err="1" smtClean="0">
                <a:latin typeface="Calibri Light" panose="020F0302020204030204" pitchFamily="34" charset="0"/>
                <a:cs typeface="Calibri Light" panose="020F0302020204030204" pitchFamily="34" charset="0"/>
              </a:rPr>
              <a:t>праці</a:t>
            </a:r>
            <a:endParaRPr lang="ru-RU" dirty="0" smtClean="0">
              <a:latin typeface="Calibri Light" panose="020F0302020204030204" pitchFamily="34" charset="0"/>
              <a:cs typeface="Calibri Light" panose="020F0302020204030204" pitchFamily="34" charset="0"/>
            </a:endParaRPr>
          </a:p>
          <a:p>
            <a:r>
              <a:rPr lang="uk-UA" dirty="0" smtClean="0"/>
              <a:t>Постачальники повинні оплачувати працю працівників відповідно до чинного законодавства про оплату праці, включаючи мінімальну заробітну плату, години понаднормової роботи та передбачені доплати. Постачальники повинні своєчасно доводити до відома працівників підстави, відповідно до яких вони отримуватимуть оплату. </a:t>
            </a:r>
          </a:p>
          <a:p>
            <a:r>
              <a:rPr lang="uk-UA" dirty="0"/>
              <a:t>Робочий час співробітників не повинен перевищувати максимальний рівень, встановлений застосовним національним законодавством . Винагорода виплачується співробітникам регулярно, своєчасно та в повному обсязі у відповідності до застосовного законодавства та має відповідати застосовному законодавству про заробітну плату. </a:t>
            </a:r>
            <a:endParaRPr lang="ru-RU" dirty="0"/>
          </a:p>
          <a:p>
            <a:r>
              <a:rPr lang="ru-RU" b="1" i="1" dirty="0">
                <a:latin typeface="Calibri Light" panose="020F0302020204030204" pitchFamily="34" charset="0"/>
                <a:cs typeface="Calibri Light" panose="020F0302020204030204" pitchFamily="34" charset="0"/>
              </a:rPr>
              <a:t>3.Поважати свободу </a:t>
            </a:r>
            <a:r>
              <a:rPr lang="ru-RU" b="1" i="1" dirty="0" err="1">
                <a:latin typeface="Calibri Light" panose="020F0302020204030204" pitchFamily="34" charset="0"/>
                <a:cs typeface="Calibri Light" panose="020F0302020204030204" pitchFamily="34" charset="0"/>
              </a:rPr>
              <a:t>об’єднань</a:t>
            </a:r>
            <a:r>
              <a:rPr lang="ru-RU" b="1" i="1" dirty="0">
                <a:latin typeface="Calibri Light" panose="020F0302020204030204" pitchFamily="34" charset="0"/>
                <a:cs typeface="Calibri Light" panose="020F0302020204030204" pitchFamily="34" charset="0"/>
              </a:rPr>
              <a:t> та  </a:t>
            </a:r>
            <a:r>
              <a:rPr lang="ru-RU" b="1" i="1" dirty="0" err="1">
                <a:latin typeface="Calibri Light" panose="020F0302020204030204" pitchFamily="34" charset="0"/>
                <a:cs typeface="Calibri Light" panose="020F0302020204030204" pitchFamily="34" charset="0"/>
              </a:rPr>
              <a:t>визнавати</a:t>
            </a:r>
            <a:r>
              <a:rPr lang="ru-RU" b="1" i="1" dirty="0">
                <a:latin typeface="Calibri Light" panose="020F0302020204030204" pitchFamily="34" charset="0"/>
                <a:cs typeface="Calibri Light" panose="020F0302020204030204" pitchFamily="34" charset="0"/>
              </a:rPr>
              <a:t> право </a:t>
            </a:r>
            <a:r>
              <a:rPr lang="ru-RU" b="1" i="1" dirty="0" err="1">
                <a:latin typeface="Calibri Light" panose="020F0302020204030204" pitchFamily="34" charset="0"/>
                <a:cs typeface="Calibri Light" panose="020F0302020204030204" pitchFamily="34" charset="0"/>
              </a:rPr>
              <a:t>усіх</a:t>
            </a:r>
            <a:r>
              <a:rPr lang="ru-RU" b="1" i="1" dirty="0">
                <a:latin typeface="Calibri Light" panose="020F0302020204030204" pitchFamily="34" charset="0"/>
                <a:cs typeface="Calibri Light" panose="020F0302020204030204" pitchFamily="34" charset="0"/>
              </a:rPr>
              <a:t> </a:t>
            </a:r>
            <a:r>
              <a:rPr lang="ru-RU" b="1" i="1" dirty="0" err="1">
                <a:latin typeface="Calibri Light" panose="020F0302020204030204" pitchFamily="34" charset="0"/>
                <a:cs typeface="Calibri Light" panose="020F0302020204030204" pitchFamily="34" charset="0"/>
              </a:rPr>
              <a:t>працівників</a:t>
            </a:r>
            <a:r>
              <a:rPr lang="ru-RU" b="1" i="1" dirty="0">
                <a:latin typeface="Calibri Light" panose="020F0302020204030204" pitchFamily="34" charset="0"/>
                <a:cs typeface="Calibri Light" panose="020F0302020204030204" pitchFamily="34" charset="0"/>
              </a:rPr>
              <a:t> на </a:t>
            </a:r>
            <a:r>
              <a:rPr lang="ru-RU" b="1" i="1" dirty="0" err="1">
                <a:latin typeface="Calibri Light" panose="020F0302020204030204" pitchFamily="34" charset="0"/>
                <a:cs typeface="Calibri Light" panose="020F0302020204030204" pitchFamily="34" charset="0"/>
              </a:rPr>
              <a:t>укладення</a:t>
            </a:r>
            <a:r>
              <a:rPr lang="ru-RU" b="1" i="1" dirty="0">
                <a:latin typeface="Calibri Light" panose="020F0302020204030204" pitchFamily="34" charset="0"/>
                <a:cs typeface="Calibri Light" panose="020F0302020204030204" pitchFamily="34" charset="0"/>
              </a:rPr>
              <a:t> </a:t>
            </a:r>
            <a:r>
              <a:rPr lang="ru-RU" b="1" i="1" dirty="0" err="1">
                <a:latin typeface="Calibri Light" panose="020F0302020204030204" pitchFamily="34" charset="0"/>
                <a:cs typeface="Calibri Light" panose="020F0302020204030204" pitchFamily="34" charset="0"/>
              </a:rPr>
              <a:t>колективних</a:t>
            </a:r>
            <a:r>
              <a:rPr lang="ru-RU" b="1" i="1" dirty="0">
                <a:latin typeface="Calibri Light" panose="020F0302020204030204" pitchFamily="34" charset="0"/>
                <a:cs typeface="Calibri Light" panose="020F0302020204030204" pitchFamily="34" charset="0"/>
              </a:rPr>
              <a:t> </a:t>
            </a:r>
            <a:r>
              <a:rPr lang="ru-RU" b="1" i="1" dirty="0" err="1">
                <a:latin typeface="Calibri Light" panose="020F0302020204030204" pitchFamily="34" charset="0"/>
                <a:cs typeface="Calibri Light" panose="020F0302020204030204" pitchFamily="34" charset="0"/>
              </a:rPr>
              <a:t>договорів</a:t>
            </a:r>
            <a:r>
              <a:rPr lang="ru-RU" b="1" i="1" dirty="0">
                <a:latin typeface="Calibri Light" panose="020F0302020204030204" pitchFamily="34" charset="0"/>
                <a:cs typeface="Calibri Light" panose="020F0302020204030204" pitchFamily="34" charset="0"/>
              </a:rPr>
              <a:t>. </a:t>
            </a:r>
          </a:p>
          <a:p>
            <a:r>
              <a:rPr lang="uk-UA" dirty="0"/>
              <a:t>Постачальники зобов’язуються вести відкритий та конструктивний діалог зі своїми співробітниками та представниками співробітників. Відповідно до місцевого законодавства, постачальники мають поважати права своїх співробітників на вільну участь в асоціаціях, створення та участь в профспілках, права вимагати представництва, вступати в трудові ради та брати участь в колективних перемовах. Постачальники зобов’язуються не ставити в невигідний стан співробітників, які виступають в якості представників робітників, щоб вони могли виконувати свої обов’язки без загрози розправи чи дискримінації.</a:t>
            </a:r>
            <a:endParaRPr lang="ru-RU" dirty="0"/>
          </a:p>
          <a:p>
            <a:endParaRPr lang="ru-RU" dirty="0"/>
          </a:p>
        </p:txBody>
      </p:sp>
    </p:spTree>
    <p:extLst>
      <p:ext uri="{BB962C8B-B14F-4D97-AF65-F5344CB8AC3E}">
        <p14:creationId xmlns:p14="http://schemas.microsoft.com/office/powerpoint/2010/main" val="1222274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9976" y="259976"/>
            <a:ext cx="9350189" cy="5644622"/>
          </a:xfrm>
          <a:prstGeom prst="rect">
            <a:avLst/>
          </a:prstGeom>
        </p:spPr>
        <p:txBody>
          <a:bodyPr wrap="square">
            <a:spAutoFit/>
          </a:bodyPr>
          <a:lstStyle/>
          <a:p>
            <a:pPr lvl="0">
              <a:lnSpc>
                <a:spcPct val="115000"/>
              </a:lnSpc>
              <a:spcAft>
                <a:spcPts val="600"/>
              </a:spcAft>
            </a:pPr>
            <a:r>
              <a:rPr lang="ru-RU" sz="2000" b="1" i="1" dirty="0" smtClean="0">
                <a:effectLst/>
                <a:latin typeface="Calibri Light" panose="020F0302020204030204" pitchFamily="34" charset="0"/>
                <a:ea typeface="Times New Roman" panose="02020603050405020304" pitchFamily="18" charset="0"/>
                <a:cs typeface="Times New Roman" panose="02020603050405020304" pitchFamily="18" charset="0"/>
              </a:rPr>
              <a:t>4.Підтримувати </a:t>
            </a:r>
            <a:r>
              <a:rPr lang="ru-RU" sz="2000" b="1" i="1" dirty="0" err="1" smtClean="0">
                <a:effectLst/>
                <a:latin typeface="Calibri Light" panose="020F0302020204030204" pitchFamily="34" charset="0"/>
                <a:ea typeface="Times New Roman" panose="02020603050405020304" pitchFamily="18" charset="0"/>
                <a:cs typeface="Times New Roman" panose="02020603050405020304" pitchFamily="18" charset="0"/>
              </a:rPr>
              <a:t>заборону</a:t>
            </a:r>
            <a:r>
              <a:rPr lang="ru-RU" sz="2000" b="1" i="1" dirty="0" smtClean="0">
                <a:effectLst/>
                <a:latin typeface="Calibri Light" panose="020F0302020204030204" pitchFamily="34" charset="0"/>
                <a:ea typeface="Times New Roman" panose="02020603050405020304" pitchFamily="18" charset="0"/>
                <a:cs typeface="Times New Roman" panose="02020603050405020304" pitchFamily="18" charset="0"/>
              </a:rPr>
              <a:t> </a:t>
            </a:r>
            <a:r>
              <a:rPr lang="ru-RU" sz="2000" b="1" i="1" dirty="0" err="1" smtClean="0">
                <a:effectLst/>
                <a:latin typeface="Calibri Light" panose="020F0302020204030204" pitchFamily="34" charset="0"/>
                <a:ea typeface="Times New Roman" panose="02020603050405020304" pitchFamily="18" charset="0"/>
                <a:cs typeface="Times New Roman" panose="02020603050405020304" pitchFamily="18" charset="0"/>
              </a:rPr>
              <a:t>усіх</a:t>
            </a:r>
            <a:r>
              <a:rPr lang="ru-RU" sz="2000" b="1" i="1" dirty="0" smtClean="0">
                <a:effectLst/>
                <a:latin typeface="Calibri Light" panose="020F0302020204030204" pitchFamily="34" charset="0"/>
                <a:ea typeface="Times New Roman" panose="02020603050405020304" pitchFamily="18" charset="0"/>
                <a:cs typeface="Times New Roman" panose="02020603050405020304" pitchFamily="18" charset="0"/>
              </a:rPr>
              <a:t> форм </a:t>
            </a:r>
            <a:r>
              <a:rPr lang="ru-RU" sz="2000" b="1" i="1" dirty="0" err="1" smtClean="0">
                <a:effectLst/>
                <a:latin typeface="Calibri Light" panose="020F0302020204030204" pitchFamily="34" charset="0"/>
                <a:ea typeface="Times New Roman" panose="02020603050405020304" pitchFamily="18" charset="0"/>
                <a:cs typeface="Times New Roman" panose="02020603050405020304" pitchFamily="18" charset="0"/>
              </a:rPr>
              <a:t>примусової</a:t>
            </a:r>
            <a:r>
              <a:rPr lang="ru-RU" sz="2000" b="1" i="1" dirty="0" smtClean="0">
                <a:effectLst/>
                <a:latin typeface="Calibri Light" panose="020F0302020204030204" pitchFamily="34" charset="0"/>
                <a:ea typeface="Times New Roman" panose="02020603050405020304" pitchFamily="18" charset="0"/>
                <a:cs typeface="Times New Roman" panose="02020603050405020304" pitchFamily="18" charset="0"/>
              </a:rPr>
              <a:t>, </a:t>
            </a:r>
            <a:r>
              <a:rPr lang="ru-RU" sz="2000" b="1" i="1" dirty="0" err="1" smtClean="0">
                <a:effectLst/>
                <a:latin typeface="Calibri Light" panose="020F0302020204030204" pitchFamily="34" charset="0"/>
                <a:ea typeface="Times New Roman" panose="02020603050405020304" pitchFamily="18" charset="0"/>
                <a:cs typeface="Times New Roman" panose="02020603050405020304" pitchFamily="18" charset="0"/>
              </a:rPr>
              <a:t>обов’язкової</a:t>
            </a:r>
            <a:r>
              <a:rPr lang="ru-RU" sz="2000" b="1" i="1" dirty="0" smtClean="0">
                <a:effectLst/>
                <a:latin typeface="Calibri Light" panose="020F0302020204030204" pitchFamily="34" charset="0"/>
                <a:ea typeface="Times New Roman" panose="02020603050405020304" pitchFamily="18" charset="0"/>
                <a:cs typeface="Times New Roman" panose="02020603050405020304" pitchFamily="18" charset="0"/>
              </a:rPr>
              <a:t> та </a:t>
            </a:r>
            <a:r>
              <a:rPr lang="ru-RU" sz="2000" b="1" i="1" dirty="0" err="1" smtClean="0">
                <a:effectLst/>
                <a:latin typeface="Calibri Light" panose="020F0302020204030204" pitchFamily="34" charset="0"/>
                <a:ea typeface="Times New Roman" panose="02020603050405020304" pitchFamily="18" charset="0"/>
                <a:cs typeface="Times New Roman" panose="02020603050405020304" pitchFamily="18" charset="0"/>
              </a:rPr>
              <a:t>дитячої</a:t>
            </a:r>
            <a:r>
              <a:rPr lang="ru-RU" sz="2000" b="1" i="1" dirty="0" smtClean="0">
                <a:effectLst/>
                <a:latin typeface="Calibri Light" panose="020F0302020204030204" pitchFamily="34" charset="0"/>
                <a:ea typeface="Times New Roman" panose="02020603050405020304" pitchFamily="18" charset="0"/>
                <a:cs typeface="Times New Roman" panose="02020603050405020304" pitchFamily="18" charset="0"/>
              </a:rPr>
              <a:t> </a:t>
            </a:r>
            <a:r>
              <a:rPr lang="ru-RU" sz="2000" b="1" i="1" dirty="0" err="1" smtClean="0">
                <a:effectLst/>
                <a:latin typeface="Calibri Light" panose="020F0302020204030204" pitchFamily="34" charset="0"/>
                <a:ea typeface="Times New Roman" panose="02020603050405020304" pitchFamily="18" charset="0"/>
                <a:cs typeface="Times New Roman" panose="02020603050405020304" pitchFamily="18" charset="0"/>
              </a:rPr>
              <a:t>праці</a:t>
            </a:r>
            <a:r>
              <a:rPr lang="ru-RU" sz="2000" b="1" i="1" dirty="0" smtClean="0">
                <a:effectLst/>
                <a:latin typeface="Calibri Light" panose="020F0302020204030204" pitchFamily="34" charset="0"/>
                <a:ea typeface="Times New Roman" panose="02020603050405020304" pitchFamily="18" charset="0"/>
                <a:cs typeface="Times New Roman" panose="02020603050405020304" pitchFamily="18" charset="0"/>
              </a:rPr>
              <a:t>. </a:t>
            </a:r>
            <a:endParaRPr lang="ru-RU" sz="1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uk-UA" dirty="0">
                <a:latin typeface="Cambria" panose="02040503050406030204" pitchFamily="18" charset="0"/>
                <a:ea typeface="Times New Roman" panose="02020603050405020304" pitchFamily="18" charset="0"/>
                <a:cs typeface="Cambria" panose="02040503050406030204" pitchFamily="18" charset="0"/>
              </a:rPr>
              <a:t>Ми не допускаємо дитячої праці в нашому ланцюзі постачань. Постачальники зобов’язуються не допускати ніяких форм дитячої праці в своїй діловій діяльності у відповідності до основних стандартів праці Міжнародної організації праці (МОП) та чинного законодавства України. </a:t>
            </a:r>
            <a:endParaRPr lang="ru-RU" sz="1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uk-UA" dirty="0">
                <a:latin typeface="Cambria" panose="02040503050406030204" pitchFamily="18" charset="0"/>
                <a:ea typeface="Times New Roman" panose="02020603050405020304" pitchFamily="18" charset="0"/>
                <a:cs typeface="Cambria" panose="02040503050406030204" pitchFamily="18" charset="0"/>
              </a:rPr>
              <a:t>Постачальники не повинні використовувати примусову працю, у тому числі підневільну, рабську або недобровільну працю .</a:t>
            </a:r>
            <a:endParaRPr lang="ru-RU" sz="1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ru-RU" sz="1400" dirty="0" smtClean="0">
                <a:effectLst/>
                <a:latin typeface="Calibri Light" panose="020F0302020204030204" pitchFamily="34" charset="0"/>
                <a:ea typeface="Times New Roman" panose="02020603050405020304" pitchFamily="18" charset="0"/>
                <a:cs typeface="Times New Roman" panose="02020603050405020304" pitchFamily="18" charset="0"/>
              </a:rPr>
              <a:t> </a:t>
            </a:r>
            <a:endParaRPr lang="ru-RU" sz="1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lvl="0">
              <a:lnSpc>
                <a:spcPct val="115000"/>
              </a:lnSpc>
              <a:spcAft>
                <a:spcPts val="0"/>
              </a:spcAft>
            </a:pPr>
            <a:r>
              <a:rPr lang="ru-RU" sz="2000" b="1" i="1" dirty="0" smtClean="0">
                <a:effectLst/>
                <a:latin typeface="Calibri Light" panose="020F0302020204030204" pitchFamily="34" charset="0"/>
                <a:ea typeface="Times New Roman" panose="02020603050405020304" pitchFamily="18" charset="0"/>
                <a:cs typeface="Times New Roman" panose="02020603050405020304" pitchFamily="18" charset="0"/>
              </a:rPr>
              <a:t>5.Сприяти </a:t>
            </a:r>
            <a:r>
              <a:rPr lang="ru-RU" sz="2000" b="1" i="1" dirty="0" err="1" smtClean="0">
                <a:effectLst/>
                <a:latin typeface="Calibri Light" panose="020F0302020204030204" pitchFamily="34" charset="0"/>
                <a:ea typeface="Times New Roman" panose="02020603050405020304" pitchFamily="18" charset="0"/>
                <a:cs typeface="Times New Roman" panose="02020603050405020304" pitchFamily="18" charset="0"/>
              </a:rPr>
              <a:t>дотриманню</a:t>
            </a:r>
            <a:r>
              <a:rPr lang="ru-RU" sz="2000" b="1" i="1" dirty="0" smtClean="0">
                <a:effectLst/>
                <a:latin typeface="Calibri Light" panose="020F0302020204030204" pitchFamily="34" charset="0"/>
                <a:ea typeface="Times New Roman" panose="02020603050405020304" pitchFamily="18" charset="0"/>
                <a:cs typeface="Times New Roman" panose="02020603050405020304" pitchFamily="18" charset="0"/>
              </a:rPr>
              <a:t> принципу </a:t>
            </a:r>
            <a:r>
              <a:rPr lang="ru-RU" sz="2000" b="1" i="1" dirty="0" err="1" smtClean="0">
                <a:effectLst/>
                <a:latin typeface="Calibri Light" panose="020F0302020204030204" pitchFamily="34" charset="0"/>
                <a:ea typeface="Times New Roman" panose="02020603050405020304" pitchFamily="18" charset="0"/>
                <a:cs typeface="Times New Roman" panose="02020603050405020304" pitchFamily="18" charset="0"/>
              </a:rPr>
              <a:t>рівних</a:t>
            </a:r>
            <a:r>
              <a:rPr lang="ru-RU" sz="2000" b="1" i="1" dirty="0" smtClean="0">
                <a:effectLst/>
                <a:latin typeface="Calibri Light" panose="020F0302020204030204" pitchFamily="34" charset="0"/>
                <a:ea typeface="Times New Roman" panose="02020603050405020304" pitchFamily="18" charset="0"/>
                <a:cs typeface="Times New Roman" panose="02020603050405020304" pitchFamily="18" charset="0"/>
              </a:rPr>
              <a:t> </a:t>
            </a:r>
            <a:r>
              <a:rPr lang="ru-RU" sz="2000" b="1" i="1" dirty="0" err="1" smtClean="0">
                <a:effectLst/>
                <a:latin typeface="Calibri Light" panose="020F0302020204030204" pitchFamily="34" charset="0"/>
                <a:ea typeface="Times New Roman" panose="02020603050405020304" pitchFamily="18" charset="0"/>
                <a:cs typeface="Times New Roman" panose="02020603050405020304" pitchFamily="18" charset="0"/>
              </a:rPr>
              <a:t>можливостей</a:t>
            </a:r>
            <a:r>
              <a:rPr lang="ru-RU" sz="2000" b="1" i="1" dirty="0" smtClean="0">
                <a:effectLst/>
                <a:latin typeface="Calibri Light" panose="020F0302020204030204" pitchFamily="34" charset="0"/>
                <a:ea typeface="Times New Roman" panose="02020603050405020304" pitchFamily="18" charset="0"/>
                <a:cs typeface="Times New Roman" panose="02020603050405020304" pitchFamily="18" charset="0"/>
              </a:rPr>
              <a:t> </a:t>
            </a:r>
            <a:r>
              <a:rPr lang="ru-RU" sz="2000" b="1" i="1" dirty="0" err="1" smtClean="0">
                <a:effectLst/>
                <a:latin typeface="Calibri Light" panose="020F0302020204030204" pitchFamily="34" charset="0"/>
                <a:ea typeface="Times New Roman" panose="02020603050405020304" pitchFamily="18" charset="0"/>
                <a:cs typeface="Times New Roman" panose="02020603050405020304" pitchFamily="18" charset="0"/>
              </a:rPr>
              <a:t>щодо</a:t>
            </a:r>
            <a:r>
              <a:rPr lang="ru-RU" sz="2000" b="1" i="1" dirty="0" smtClean="0">
                <a:effectLst/>
                <a:latin typeface="Calibri Light" panose="020F0302020204030204" pitchFamily="34" charset="0"/>
                <a:ea typeface="Times New Roman" panose="02020603050405020304" pitchFamily="18" charset="0"/>
                <a:cs typeface="Times New Roman" panose="02020603050405020304" pitchFamily="18" charset="0"/>
              </a:rPr>
              <a:t> найму та </a:t>
            </a:r>
            <a:r>
              <a:rPr lang="ru-RU" sz="2000" b="1" i="1" dirty="0" err="1" smtClean="0">
                <a:effectLst/>
                <a:latin typeface="Calibri Light" panose="020F0302020204030204" pitchFamily="34" charset="0"/>
                <a:ea typeface="Times New Roman" panose="02020603050405020304" pitchFamily="18" charset="0"/>
                <a:cs typeface="Times New Roman" panose="02020603050405020304" pitchFamily="18" charset="0"/>
              </a:rPr>
              <a:t>відбору</a:t>
            </a:r>
            <a:r>
              <a:rPr lang="ru-RU" sz="2000" b="1" i="1" dirty="0" smtClean="0">
                <a:effectLst/>
                <a:latin typeface="Calibri Light" panose="020F0302020204030204" pitchFamily="34" charset="0"/>
                <a:ea typeface="Times New Roman" panose="02020603050405020304" pitchFamily="18" charset="0"/>
                <a:cs typeface="Times New Roman" panose="02020603050405020304" pitchFamily="18" charset="0"/>
              </a:rPr>
              <a:t> </a:t>
            </a:r>
            <a:r>
              <a:rPr lang="ru-RU" sz="2000" b="1" i="1" dirty="0" err="1" smtClean="0">
                <a:effectLst/>
                <a:latin typeface="Calibri Light" panose="020F0302020204030204" pitchFamily="34" charset="0"/>
                <a:ea typeface="Times New Roman" panose="02020603050405020304" pitchFamily="18" charset="0"/>
                <a:cs typeface="Times New Roman" panose="02020603050405020304" pitchFamily="18" charset="0"/>
              </a:rPr>
              <a:t>працівників</a:t>
            </a:r>
            <a:r>
              <a:rPr lang="ru-RU" sz="2000" b="1" i="1" dirty="0" smtClean="0">
                <a:effectLst/>
                <a:latin typeface="Calibri Light" panose="020F0302020204030204" pitchFamily="34" charset="0"/>
                <a:ea typeface="Times New Roman" panose="02020603050405020304" pitchFamily="18" charset="0"/>
                <a:cs typeface="Times New Roman" panose="02020603050405020304" pitchFamily="18" charset="0"/>
              </a:rPr>
              <a:t>. </a:t>
            </a:r>
            <a:endParaRPr lang="ru-RU" sz="1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228600">
              <a:lnSpc>
                <a:spcPct val="115000"/>
              </a:lnSpc>
              <a:spcAft>
                <a:spcPts val="600"/>
              </a:spcAft>
            </a:pPr>
            <a:r>
              <a:rPr lang="ru-RU" sz="2000" b="1" i="1" dirty="0" smtClean="0">
                <a:effectLst/>
                <a:latin typeface="Calibri Light" panose="020F0302020204030204" pitchFamily="34" charset="0"/>
                <a:ea typeface="Times New Roman" panose="02020603050405020304" pitchFamily="18" charset="0"/>
                <a:cs typeface="Times New Roman" panose="02020603050405020304" pitchFamily="18" charset="0"/>
              </a:rPr>
              <a:t>Заборона </a:t>
            </a:r>
            <a:r>
              <a:rPr lang="ru-RU" sz="2000" b="1" i="1" dirty="0" err="1" smtClean="0">
                <a:effectLst/>
                <a:latin typeface="Calibri Light" panose="020F0302020204030204" pitchFamily="34" charset="0"/>
                <a:ea typeface="Times New Roman" panose="02020603050405020304" pitchFamily="18" charset="0"/>
                <a:cs typeface="Times New Roman" panose="02020603050405020304" pitchFamily="18" charset="0"/>
              </a:rPr>
              <a:t>дискримінації</a:t>
            </a:r>
            <a:r>
              <a:rPr lang="ru-RU" sz="2000" b="1" i="1" dirty="0" smtClean="0">
                <a:effectLst/>
                <a:latin typeface="Calibri Light" panose="020F0302020204030204" pitchFamily="34" charset="0"/>
                <a:ea typeface="Times New Roman" panose="02020603050405020304" pitchFamily="18" charset="0"/>
                <a:cs typeface="Times New Roman" panose="02020603050405020304" pitchFamily="18" charset="0"/>
              </a:rPr>
              <a:t>.</a:t>
            </a:r>
            <a:endParaRPr lang="ru-RU" sz="1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uk-UA" dirty="0">
                <a:latin typeface="Cambria" panose="02040503050406030204" pitchFamily="18" charset="0"/>
                <a:ea typeface="Times New Roman" panose="02020603050405020304" pitchFamily="18" charset="0"/>
                <a:cs typeface="Cambria" panose="02040503050406030204" pitchFamily="18" charset="0"/>
              </a:rPr>
              <a:t>Постачальники повинні забезпечити робоче місце, вільне від переслідувань та дискримінації. Дискримінація з таких підстав, як расове походження, колір шкіри, вік, стать, сексуальна орієнтація, етнічне походження, інвалідність, релігійні переконання, членство у спілках та політичних об’єднаннях, вагітність чи сімейне положення, забороняється</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9793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48235" y="206187"/>
            <a:ext cx="8695765" cy="6629507"/>
          </a:xfrm>
          <a:prstGeom prst="rect">
            <a:avLst/>
          </a:prstGeom>
        </p:spPr>
        <p:txBody>
          <a:bodyPr wrap="square">
            <a:spAutoFit/>
          </a:bodyPr>
          <a:lstStyle/>
          <a:p>
            <a:pPr>
              <a:lnSpc>
                <a:spcPct val="115000"/>
              </a:lnSpc>
              <a:spcAft>
                <a:spcPts val="600"/>
              </a:spcAft>
            </a:pPr>
            <a:r>
              <a:rPr lang="uk-UA" sz="2000" b="1" i="1" dirty="0" smtClean="0">
                <a:effectLst/>
                <a:latin typeface="Calibri Light" panose="020F0302020204030204" pitchFamily="34" charset="0"/>
                <a:ea typeface="Times New Roman" panose="02020603050405020304" pitchFamily="18" charset="0"/>
                <a:cs typeface="Times New Roman" panose="02020603050405020304" pitchFamily="18" charset="0"/>
              </a:rPr>
              <a:t>6</a:t>
            </a:r>
            <a:r>
              <a:rPr lang="ru-RU" sz="2000" b="1" i="1" dirty="0" smtClean="0">
                <a:effectLst/>
                <a:latin typeface="Calibri Light" panose="020F0302020204030204" pitchFamily="34" charset="0"/>
                <a:ea typeface="Times New Roman" panose="02020603050405020304" pitchFamily="18" charset="0"/>
                <a:cs typeface="Times New Roman" panose="02020603050405020304" pitchFamily="18" charset="0"/>
              </a:rPr>
              <a:t>.</a:t>
            </a:r>
            <a:r>
              <a:rPr lang="ru-RU" sz="1400" dirty="0" smtClean="0">
                <a:effectLst/>
                <a:latin typeface="Calibri Light" panose="020F0302020204030204" pitchFamily="34" charset="0"/>
                <a:ea typeface="Times New Roman" panose="02020603050405020304" pitchFamily="18" charset="0"/>
                <a:cs typeface="Times New Roman" panose="02020603050405020304" pitchFamily="18" charset="0"/>
              </a:rPr>
              <a:t> </a:t>
            </a:r>
            <a:r>
              <a:rPr lang="ru-RU" sz="2000" b="1" i="1" dirty="0" err="1" smtClean="0">
                <a:effectLst/>
                <a:latin typeface="Calibri Light" panose="020F0302020204030204" pitchFamily="34" charset="0"/>
                <a:ea typeface="Times New Roman" panose="02020603050405020304" pitchFamily="18" charset="0"/>
                <a:cs typeface="Times New Roman" panose="02020603050405020304" pitchFamily="18" charset="0"/>
              </a:rPr>
              <a:t>Дотримуватись</a:t>
            </a:r>
            <a:r>
              <a:rPr lang="ru-RU" sz="2000" b="1" i="1" dirty="0" smtClean="0">
                <a:effectLst/>
                <a:latin typeface="Calibri Light" panose="020F0302020204030204" pitchFamily="34" charset="0"/>
                <a:ea typeface="Times New Roman" panose="02020603050405020304" pitchFamily="18" charset="0"/>
                <a:cs typeface="Times New Roman" panose="02020603050405020304" pitchFamily="18" charset="0"/>
              </a:rPr>
              <a:t>, </a:t>
            </a:r>
            <a:r>
              <a:rPr lang="ru-RU" sz="2000" b="1" i="1" dirty="0" err="1" smtClean="0">
                <a:effectLst/>
                <a:latin typeface="Calibri Light" panose="020F0302020204030204" pitchFamily="34" charset="0"/>
                <a:ea typeface="Times New Roman" panose="02020603050405020304" pitchFamily="18" charset="0"/>
                <a:cs typeface="Times New Roman" panose="02020603050405020304" pitchFamily="18" charset="0"/>
              </a:rPr>
              <a:t>щонайменше</a:t>
            </a:r>
            <a:r>
              <a:rPr lang="ru-RU" sz="2000" b="1" i="1" dirty="0" smtClean="0">
                <a:effectLst/>
                <a:latin typeface="Calibri Light" panose="020F0302020204030204" pitchFamily="34" charset="0"/>
                <a:ea typeface="Times New Roman" panose="02020603050405020304" pitchFamily="18" charset="0"/>
                <a:cs typeface="Times New Roman" panose="02020603050405020304" pitchFamily="18" charset="0"/>
              </a:rPr>
              <a:t>, </a:t>
            </a:r>
            <a:r>
              <a:rPr lang="ru-RU" sz="2000" b="1" i="1" dirty="0" err="1" smtClean="0">
                <a:effectLst/>
                <a:latin typeface="Calibri Light" panose="020F0302020204030204" pitchFamily="34" charset="0"/>
                <a:ea typeface="Times New Roman" panose="02020603050405020304" pitchFamily="18" charset="0"/>
                <a:cs typeface="Times New Roman" panose="02020603050405020304" pitchFamily="18" charset="0"/>
              </a:rPr>
              <a:t>вимог</a:t>
            </a:r>
            <a:r>
              <a:rPr lang="ru-RU" sz="2000" b="1" i="1" dirty="0" smtClean="0">
                <a:effectLst/>
                <a:latin typeface="Calibri Light" panose="020F0302020204030204" pitchFamily="34" charset="0"/>
                <a:ea typeface="Times New Roman" panose="02020603050405020304" pitchFamily="18" charset="0"/>
                <a:cs typeface="Times New Roman" panose="02020603050405020304" pitchFamily="18" charset="0"/>
              </a:rPr>
              <a:t> </a:t>
            </a:r>
            <a:r>
              <a:rPr lang="ru-RU" sz="2000" b="1" i="1" dirty="0" err="1" smtClean="0">
                <a:effectLst/>
                <a:latin typeface="Calibri Light" panose="020F0302020204030204" pitchFamily="34" charset="0"/>
                <a:ea typeface="Times New Roman" panose="02020603050405020304" pitchFamily="18" charset="0"/>
                <a:cs typeface="Times New Roman" panose="02020603050405020304" pitchFamily="18" charset="0"/>
              </a:rPr>
              <a:t>усього</a:t>
            </a:r>
            <a:r>
              <a:rPr lang="ru-RU" sz="2000" b="1" i="1" dirty="0" smtClean="0">
                <a:effectLst/>
                <a:latin typeface="Calibri Light" panose="020F0302020204030204" pitchFamily="34" charset="0"/>
                <a:ea typeface="Times New Roman" panose="02020603050405020304" pitchFamily="18" charset="0"/>
                <a:cs typeface="Times New Roman" panose="02020603050405020304" pitchFamily="18" charset="0"/>
              </a:rPr>
              <a:t> </a:t>
            </a:r>
            <a:r>
              <a:rPr lang="ru-RU" sz="2000" b="1" i="1" dirty="0" err="1" smtClean="0">
                <a:effectLst/>
                <a:latin typeface="Calibri Light" panose="020F0302020204030204" pitchFamily="34" charset="0"/>
                <a:ea typeface="Times New Roman" panose="02020603050405020304" pitchFamily="18" charset="0"/>
                <a:cs typeface="Times New Roman" panose="02020603050405020304" pitchFamily="18" charset="0"/>
              </a:rPr>
              <a:t>застосовного</a:t>
            </a:r>
            <a:r>
              <a:rPr lang="ru-RU" sz="2000" b="1" i="1" dirty="0" smtClean="0">
                <a:effectLst/>
                <a:latin typeface="Calibri Light" panose="020F0302020204030204" pitchFamily="34" charset="0"/>
                <a:ea typeface="Times New Roman" panose="02020603050405020304" pitchFamily="18" charset="0"/>
                <a:cs typeface="Times New Roman" panose="02020603050405020304" pitchFamily="18" charset="0"/>
              </a:rPr>
              <a:t> </a:t>
            </a:r>
            <a:r>
              <a:rPr lang="ru-RU" sz="2000" b="1" i="1" dirty="0" err="1" smtClean="0">
                <a:effectLst/>
                <a:latin typeface="Calibri Light" panose="020F0302020204030204" pitchFamily="34" charset="0"/>
                <a:ea typeface="Times New Roman" panose="02020603050405020304" pitchFamily="18" charset="0"/>
                <a:cs typeface="Times New Roman" panose="02020603050405020304" pitchFamily="18" charset="0"/>
              </a:rPr>
              <a:t>законодавства</a:t>
            </a:r>
            <a:r>
              <a:rPr lang="ru-RU" sz="2000" b="1" i="1" dirty="0" smtClean="0">
                <a:effectLst/>
                <a:latin typeface="Calibri Light" panose="020F0302020204030204" pitchFamily="34" charset="0"/>
                <a:ea typeface="Times New Roman" panose="02020603050405020304" pitchFamily="18" charset="0"/>
                <a:cs typeface="Times New Roman" panose="02020603050405020304" pitchFamily="18" charset="0"/>
              </a:rPr>
              <a:t> у </a:t>
            </a:r>
            <a:r>
              <a:rPr lang="ru-RU" sz="2000" b="1" i="1" dirty="0" err="1" smtClean="0">
                <a:effectLst/>
                <a:latin typeface="Calibri Light" panose="020F0302020204030204" pitchFamily="34" charset="0"/>
                <a:ea typeface="Times New Roman" panose="02020603050405020304" pitchFamily="18" charset="0"/>
                <a:cs typeface="Times New Roman" panose="02020603050405020304" pitchFamily="18" charset="0"/>
              </a:rPr>
              <a:t>сфері</a:t>
            </a:r>
            <a:r>
              <a:rPr lang="ru-RU" sz="2000" b="1" i="1" dirty="0" smtClean="0">
                <a:effectLst/>
                <a:latin typeface="Calibri Light" panose="020F0302020204030204" pitchFamily="34" charset="0"/>
                <a:ea typeface="Times New Roman" panose="02020603050405020304" pitchFamily="18" charset="0"/>
                <a:cs typeface="Times New Roman" panose="02020603050405020304" pitchFamily="18" charset="0"/>
              </a:rPr>
              <a:t> </a:t>
            </a:r>
            <a:r>
              <a:rPr lang="ru-RU" sz="2000" b="1" i="1" dirty="0" err="1" smtClean="0">
                <a:effectLst/>
                <a:latin typeface="Calibri Light" panose="020F0302020204030204" pitchFamily="34" charset="0"/>
                <a:ea typeface="Times New Roman" panose="02020603050405020304" pitchFamily="18" charset="0"/>
                <a:cs typeface="Times New Roman" panose="02020603050405020304" pitchFamily="18" charset="0"/>
              </a:rPr>
              <a:t>охорони</a:t>
            </a:r>
            <a:r>
              <a:rPr lang="ru-RU" sz="2000" b="1" i="1" dirty="0" smtClean="0">
                <a:effectLst/>
                <a:latin typeface="Calibri Light" panose="020F0302020204030204" pitchFamily="34" charset="0"/>
                <a:ea typeface="Times New Roman" panose="02020603050405020304" pitchFamily="18" charset="0"/>
                <a:cs typeface="Times New Roman" panose="02020603050405020304" pitchFamily="18" charset="0"/>
              </a:rPr>
              <a:t> </a:t>
            </a:r>
            <a:r>
              <a:rPr lang="ru-RU" sz="2000" b="1" i="1" dirty="0" err="1" smtClean="0">
                <a:effectLst/>
                <a:latin typeface="Calibri Light" panose="020F0302020204030204" pitchFamily="34" charset="0"/>
                <a:ea typeface="Times New Roman" panose="02020603050405020304" pitchFamily="18" charset="0"/>
                <a:cs typeface="Times New Roman" panose="02020603050405020304" pitchFamily="18" charset="0"/>
              </a:rPr>
              <a:t>праці</a:t>
            </a:r>
            <a:r>
              <a:rPr lang="ru-RU" sz="2000" b="1" i="1" dirty="0" smtClean="0">
                <a:effectLst/>
                <a:latin typeface="Calibri Light" panose="020F0302020204030204" pitchFamily="34" charset="0"/>
                <a:ea typeface="Times New Roman" panose="02020603050405020304" pitchFamily="18" charset="0"/>
                <a:cs typeface="Times New Roman" panose="02020603050405020304" pitchFamily="18" charset="0"/>
              </a:rPr>
              <a:t> та </a:t>
            </a:r>
            <a:r>
              <a:rPr lang="ru-RU" sz="2000" b="1" i="1" dirty="0" err="1" smtClean="0">
                <a:effectLst/>
                <a:latin typeface="Calibri Light" panose="020F0302020204030204" pitchFamily="34" charset="0"/>
                <a:ea typeface="Times New Roman" panose="02020603050405020304" pitchFamily="18" charset="0"/>
                <a:cs typeface="Times New Roman" panose="02020603050405020304" pitchFamily="18" charset="0"/>
              </a:rPr>
              <a:t>техніки</a:t>
            </a:r>
            <a:r>
              <a:rPr lang="ru-RU" sz="2000" b="1" i="1" dirty="0" smtClean="0">
                <a:effectLst/>
                <a:latin typeface="Calibri Light" panose="020F0302020204030204" pitchFamily="34" charset="0"/>
                <a:ea typeface="Times New Roman" panose="02020603050405020304" pitchFamily="18" charset="0"/>
                <a:cs typeface="Times New Roman" panose="02020603050405020304" pitchFamily="18" charset="0"/>
              </a:rPr>
              <a:t> </a:t>
            </a:r>
            <a:r>
              <a:rPr lang="ru-RU" sz="2000" b="1" i="1" dirty="0" err="1" smtClean="0">
                <a:effectLst/>
                <a:latin typeface="Calibri Light" panose="020F0302020204030204" pitchFamily="34" charset="0"/>
                <a:ea typeface="Times New Roman" panose="02020603050405020304" pitchFamily="18" charset="0"/>
                <a:cs typeface="Times New Roman" panose="02020603050405020304" pitchFamily="18" charset="0"/>
              </a:rPr>
              <a:t>безпеки</a:t>
            </a:r>
            <a:r>
              <a:rPr lang="ru-RU" sz="2000" b="1" i="1" dirty="0" smtClean="0">
                <a:effectLst/>
                <a:latin typeface="Calibri Light" panose="020F0302020204030204" pitchFamily="34" charset="0"/>
                <a:ea typeface="Times New Roman" panose="02020603050405020304" pitchFamily="18" charset="0"/>
                <a:cs typeface="Times New Roman" panose="02020603050405020304" pitchFamily="18" charset="0"/>
              </a:rPr>
              <a:t>.</a:t>
            </a:r>
            <a:endParaRPr lang="ru-RU" sz="1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uk-UA" dirty="0">
                <a:latin typeface="Cambria" panose="02040503050406030204" pitchFamily="18" charset="0"/>
                <a:ea typeface="Times New Roman" panose="02020603050405020304" pitchFamily="18" charset="0"/>
                <a:cs typeface="Cambria" panose="02040503050406030204" pitchFamily="18" charset="0"/>
              </a:rPr>
              <a:t>Постачальники зобов’язуються належним чином захищати своїх співробітників від хімічних, біологічних , фізичних та психологічних ризиків. Постачальники зобов’язуються забезпечувати належні міри контролю, безпечні робочі процедури, належне технічне обслуговування та необхідні технічні заходи для зниження ризиків для здоров’я та безпеки на робочому місці та запобігання нещасних випадків та професійних захворювань. Крім того, постачальники зобов’язуються забезпечувати співробітників відповідними засобами індивідуального захисту. </a:t>
            </a:r>
            <a:endParaRPr lang="ru-RU" sz="1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ru-RU" sz="2000" b="1" i="1" dirty="0" smtClean="0">
                <a:latin typeface="Calibri Light" panose="020F0302020204030204" pitchFamily="34" charset="0"/>
                <a:ea typeface="Times New Roman" panose="02020603050405020304" pitchFamily="18" charset="0"/>
                <a:cs typeface="Times New Roman" panose="02020603050405020304" pitchFamily="18" charset="0"/>
              </a:rPr>
              <a:t>7.</a:t>
            </a:r>
            <a:r>
              <a:rPr lang="ru-RU" sz="2000" b="1" i="1" dirty="0" smtClean="0">
                <a:effectLst/>
                <a:latin typeface="Calibri Light" panose="020F0302020204030204" pitchFamily="34" charset="0"/>
                <a:ea typeface="Times New Roman" panose="02020603050405020304" pitchFamily="18" charset="0"/>
                <a:cs typeface="Times New Roman" panose="02020603050405020304" pitchFamily="18" charset="0"/>
              </a:rPr>
              <a:t>Дотримуватись, </a:t>
            </a:r>
            <a:r>
              <a:rPr lang="ru-RU" sz="2000" b="1" i="1" dirty="0" err="1" smtClean="0">
                <a:effectLst/>
                <a:latin typeface="Calibri Light" panose="020F0302020204030204" pitchFamily="34" charset="0"/>
                <a:ea typeface="Times New Roman" panose="02020603050405020304" pitchFamily="18" charset="0"/>
                <a:cs typeface="Times New Roman" panose="02020603050405020304" pitchFamily="18" charset="0"/>
              </a:rPr>
              <a:t>щонайменше</a:t>
            </a:r>
            <a:r>
              <a:rPr lang="ru-RU" sz="2000" b="1" i="1" dirty="0" smtClean="0">
                <a:effectLst/>
                <a:latin typeface="Calibri Light" panose="020F0302020204030204" pitchFamily="34" charset="0"/>
                <a:ea typeface="Times New Roman" panose="02020603050405020304" pitchFamily="18" charset="0"/>
                <a:cs typeface="Times New Roman" panose="02020603050405020304" pitchFamily="18" charset="0"/>
              </a:rPr>
              <a:t>, </a:t>
            </a:r>
            <a:r>
              <a:rPr lang="ru-RU" sz="2000" b="1" i="1" dirty="0" err="1" smtClean="0">
                <a:effectLst/>
                <a:latin typeface="Calibri Light" panose="020F0302020204030204" pitchFamily="34" charset="0"/>
                <a:ea typeface="Times New Roman" panose="02020603050405020304" pitchFamily="18" charset="0"/>
                <a:cs typeface="Times New Roman" panose="02020603050405020304" pitchFamily="18" charset="0"/>
              </a:rPr>
              <a:t>вимог</a:t>
            </a:r>
            <a:r>
              <a:rPr lang="ru-RU" sz="2000" b="1" i="1" dirty="0" smtClean="0">
                <a:effectLst/>
                <a:latin typeface="Calibri Light" panose="020F0302020204030204" pitchFamily="34" charset="0"/>
                <a:ea typeface="Times New Roman" panose="02020603050405020304" pitchFamily="18" charset="0"/>
                <a:cs typeface="Times New Roman" panose="02020603050405020304" pitchFamily="18" charset="0"/>
              </a:rPr>
              <a:t> </a:t>
            </a:r>
            <a:r>
              <a:rPr lang="ru-RU" sz="2000" b="1" i="1" dirty="0" err="1" smtClean="0">
                <a:effectLst/>
                <a:latin typeface="Calibri Light" panose="020F0302020204030204" pitchFamily="34" charset="0"/>
                <a:ea typeface="Times New Roman" panose="02020603050405020304" pitchFamily="18" charset="0"/>
                <a:cs typeface="Times New Roman" panose="02020603050405020304" pitchFamily="18" charset="0"/>
              </a:rPr>
              <a:t>усього</a:t>
            </a:r>
            <a:r>
              <a:rPr lang="ru-RU" sz="2000" b="1" i="1" dirty="0" smtClean="0">
                <a:effectLst/>
                <a:latin typeface="Calibri Light" panose="020F0302020204030204" pitchFamily="34" charset="0"/>
                <a:ea typeface="Times New Roman" panose="02020603050405020304" pitchFamily="18" charset="0"/>
                <a:cs typeface="Times New Roman" panose="02020603050405020304" pitchFamily="18" charset="0"/>
              </a:rPr>
              <a:t> </a:t>
            </a:r>
            <a:r>
              <a:rPr lang="ru-RU" sz="2000" b="1" i="1" dirty="0" err="1" smtClean="0">
                <a:effectLst/>
                <a:latin typeface="Calibri Light" panose="020F0302020204030204" pitchFamily="34" charset="0"/>
                <a:ea typeface="Times New Roman" panose="02020603050405020304" pitchFamily="18" charset="0"/>
                <a:cs typeface="Times New Roman" panose="02020603050405020304" pitchFamily="18" charset="0"/>
              </a:rPr>
              <a:t>застосовного</a:t>
            </a:r>
            <a:r>
              <a:rPr lang="ru-RU" sz="2000" b="1" i="1" dirty="0" smtClean="0">
                <a:effectLst/>
                <a:latin typeface="Calibri Light" panose="020F0302020204030204" pitchFamily="34" charset="0"/>
                <a:ea typeface="Times New Roman" panose="02020603050405020304" pitchFamily="18" charset="0"/>
                <a:cs typeface="Times New Roman" panose="02020603050405020304" pitchFamily="18" charset="0"/>
              </a:rPr>
              <a:t> </a:t>
            </a:r>
            <a:r>
              <a:rPr lang="ru-RU" sz="2000" b="1" i="1" dirty="0" err="1" smtClean="0">
                <a:effectLst/>
                <a:latin typeface="Calibri Light" panose="020F0302020204030204" pitchFamily="34" charset="0"/>
                <a:ea typeface="Times New Roman" panose="02020603050405020304" pitchFamily="18" charset="0"/>
                <a:cs typeface="Times New Roman" panose="02020603050405020304" pitchFamily="18" charset="0"/>
              </a:rPr>
              <a:t>екологічного</a:t>
            </a:r>
            <a:r>
              <a:rPr lang="ru-RU" sz="2000" b="1" i="1" dirty="0" smtClean="0">
                <a:effectLst/>
                <a:latin typeface="Calibri Light" panose="020F0302020204030204" pitchFamily="34" charset="0"/>
                <a:ea typeface="Times New Roman" panose="02020603050405020304" pitchFamily="18" charset="0"/>
                <a:cs typeface="Times New Roman" panose="02020603050405020304" pitchFamily="18" charset="0"/>
              </a:rPr>
              <a:t> </a:t>
            </a:r>
            <a:r>
              <a:rPr lang="ru-RU" sz="2000" b="1" i="1" dirty="0" err="1" smtClean="0">
                <a:effectLst/>
                <a:latin typeface="Calibri Light" panose="020F0302020204030204" pitchFamily="34" charset="0"/>
                <a:ea typeface="Times New Roman" panose="02020603050405020304" pitchFamily="18" charset="0"/>
                <a:cs typeface="Times New Roman" panose="02020603050405020304" pitchFamily="18" charset="0"/>
              </a:rPr>
              <a:t>законодавства</a:t>
            </a:r>
            <a:r>
              <a:rPr lang="ru-RU" sz="2000" b="1" i="1" dirty="0" smtClean="0">
                <a:effectLst/>
                <a:latin typeface="Calibri Light" panose="020F0302020204030204" pitchFamily="34" charset="0"/>
                <a:ea typeface="Times New Roman" panose="02020603050405020304" pitchFamily="18" charset="0"/>
                <a:cs typeface="Times New Roman" panose="02020603050405020304" pitchFamily="18" charset="0"/>
              </a:rPr>
              <a:t> та </a:t>
            </a:r>
            <a:r>
              <a:rPr lang="ru-RU" sz="2000" b="1" i="1" dirty="0" err="1" smtClean="0">
                <a:effectLst/>
                <a:latin typeface="Calibri Light" panose="020F0302020204030204" pitchFamily="34" charset="0"/>
                <a:ea typeface="Times New Roman" panose="02020603050405020304" pitchFamily="18" charset="0"/>
                <a:cs typeface="Times New Roman" panose="02020603050405020304" pitchFamily="18" charset="0"/>
              </a:rPr>
              <a:t>забезпечувати</a:t>
            </a:r>
            <a:r>
              <a:rPr lang="ru-RU" sz="2000" b="1" i="1" dirty="0" smtClean="0">
                <a:effectLst/>
                <a:latin typeface="Calibri Light" panose="020F0302020204030204" pitchFamily="34" charset="0"/>
                <a:ea typeface="Times New Roman" panose="02020603050405020304" pitchFamily="18" charset="0"/>
                <a:cs typeface="Times New Roman" panose="02020603050405020304" pitchFamily="18" charset="0"/>
              </a:rPr>
              <a:t> </a:t>
            </a:r>
            <a:r>
              <a:rPr lang="ru-RU" sz="2000" b="1" i="1" dirty="0" err="1" smtClean="0">
                <a:effectLst/>
                <a:latin typeface="Calibri Light" panose="020F0302020204030204" pitchFamily="34" charset="0"/>
                <a:ea typeface="Times New Roman" panose="02020603050405020304" pitchFamily="18" charset="0"/>
                <a:cs typeface="Times New Roman" panose="02020603050405020304" pitchFamily="18" charset="0"/>
              </a:rPr>
              <a:t>превентивний</a:t>
            </a:r>
            <a:r>
              <a:rPr lang="ru-RU" sz="2000" b="1" i="1" dirty="0" smtClean="0">
                <a:effectLst/>
                <a:latin typeface="Calibri Light" panose="020F0302020204030204" pitchFamily="34" charset="0"/>
                <a:ea typeface="Times New Roman" panose="02020603050405020304" pitchFamily="18" charset="0"/>
                <a:cs typeface="Times New Roman" panose="02020603050405020304" pitchFamily="18" charset="0"/>
              </a:rPr>
              <a:t> </a:t>
            </a:r>
            <a:r>
              <a:rPr lang="ru-RU" sz="2000" b="1" i="1" dirty="0" err="1" smtClean="0">
                <a:effectLst/>
                <a:latin typeface="Calibri Light" panose="020F0302020204030204" pitchFamily="34" charset="0"/>
                <a:ea typeface="Times New Roman" panose="02020603050405020304" pitchFamily="18" charset="0"/>
                <a:cs typeface="Times New Roman" panose="02020603050405020304" pitchFamily="18" charset="0"/>
              </a:rPr>
              <a:t>підхід</a:t>
            </a:r>
            <a:r>
              <a:rPr lang="ru-RU" sz="2000" b="1" i="1" dirty="0" smtClean="0">
                <a:effectLst/>
                <a:latin typeface="Calibri Light" panose="020F0302020204030204" pitchFamily="34" charset="0"/>
                <a:ea typeface="Times New Roman" panose="02020603050405020304" pitchFamily="18" charset="0"/>
                <a:cs typeface="Times New Roman" panose="02020603050405020304" pitchFamily="18" charset="0"/>
              </a:rPr>
              <a:t> до </a:t>
            </a:r>
            <a:r>
              <a:rPr lang="ru-RU" sz="2000" b="1" i="1" dirty="0" err="1" smtClean="0">
                <a:effectLst/>
                <a:latin typeface="Calibri Light" panose="020F0302020204030204" pitchFamily="34" charset="0"/>
                <a:ea typeface="Times New Roman" panose="02020603050405020304" pitchFamily="18" charset="0"/>
                <a:cs typeface="Times New Roman" panose="02020603050405020304" pitchFamily="18" charset="0"/>
              </a:rPr>
              <a:t>вирішення</a:t>
            </a:r>
            <a:r>
              <a:rPr lang="ru-RU" sz="2000" b="1" i="1" dirty="0" smtClean="0">
                <a:effectLst/>
                <a:latin typeface="Calibri Light" panose="020F0302020204030204" pitchFamily="34" charset="0"/>
                <a:ea typeface="Times New Roman" panose="02020603050405020304" pitchFamily="18" charset="0"/>
                <a:cs typeface="Times New Roman" panose="02020603050405020304" pitchFamily="18" charset="0"/>
              </a:rPr>
              <a:t> </a:t>
            </a:r>
            <a:r>
              <a:rPr lang="ru-RU" sz="2000" b="1" i="1" dirty="0" err="1" smtClean="0">
                <a:effectLst/>
                <a:latin typeface="Calibri Light" panose="020F0302020204030204" pitchFamily="34" charset="0"/>
                <a:ea typeface="Times New Roman" panose="02020603050405020304" pitchFamily="18" charset="0"/>
                <a:cs typeface="Times New Roman" panose="02020603050405020304" pitchFamily="18" charset="0"/>
              </a:rPr>
              <a:t>екологічних</a:t>
            </a:r>
            <a:r>
              <a:rPr lang="ru-RU" sz="2000" b="1" i="1" dirty="0" smtClean="0">
                <a:effectLst/>
                <a:latin typeface="Calibri Light" panose="020F0302020204030204" pitchFamily="34" charset="0"/>
                <a:ea typeface="Times New Roman" panose="02020603050405020304" pitchFamily="18" charset="0"/>
                <a:cs typeface="Times New Roman" panose="02020603050405020304" pitchFamily="18" charset="0"/>
              </a:rPr>
              <a:t> проблем. </a:t>
            </a:r>
            <a:endParaRPr lang="ru-RU" sz="1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uk-UA" dirty="0">
                <a:latin typeface="Cambria" panose="02040503050406030204" pitchFamily="18" charset="0"/>
                <a:ea typeface="Times New Roman" panose="02020603050405020304" pitchFamily="18" charset="0"/>
                <a:cs typeface="Cambria" panose="02040503050406030204" pitchFamily="18" charset="0"/>
              </a:rPr>
              <a:t>Постачальники зобов’язуються </a:t>
            </a:r>
            <a:r>
              <a:rPr lang="uk-UA" dirty="0" err="1">
                <a:latin typeface="Cambria" panose="02040503050406030204" pitchFamily="18" charset="0"/>
                <a:ea typeface="Times New Roman" panose="02020603050405020304" pitchFamily="18" charset="0"/>
                <a:cs typeface="Cambria" panose="02040503050406030204" pitchFamily="18" charset="0"/>
              </a:rPr>
              <a:t>економно</a:t>
            </a:r>
            <a:r>
              <a:rPr lang="uk-UA" dirty="0">
                <a:latin typeface="Cambria" panose="02040503050406030204" pitchFamily="18" charset="0"/>
                <a:ea typeface="Times New Roman" panose="02020603050405020304" pitchFamily="18" charset="0"/>
                <a:cs typeface="Cambria" panose="02040503050406030204" pitchFamily="18" charset="0"/>
              </a:rPr>
              <a:t> використовувати природні ресурси (наприклад, воду, джерела енергії, сировину) та охороняти їх.</a:t>
            </a:r>
            <a:endParaRPr lang="ru-RU" sz="1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uk-UA" dirty="0">
                <a:latin typeface="Cambria" panose="02040503050406030204" pitchFamily="18" charset="0"/>
                <a:ea typeface="Times New Roman" panose="02020603050405020304" pitchFamily="18" charset="0"/>
                <a:cs typeface="Cambria" panose="02040503050406030204" pitchFamily="18" charset="0"/>
              </a:rPr>
              <a:t>Постачальники зобов’язуються забезпечувати та демонструвати дії, які направлені на постійне покращення стану навколишнього середовища, включаючи скорочення вжитку сировини, енергії, викидів, шуму, відходів та залежності від природніх ресурсів та небезпечних речовин. </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5274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9976" y="188259"/>
            <a:ext cx="8884024" cy="4889031"/>
          </a:xfrm>
          <a:prstGeom prst="rect">
            <a:avLst/>
          </a:prstGeom>
        </p:spPr>
        <p:txBody>
          <a:bodyPr wrap="square">
            <a:spAutoFit/>
          </a:bodyPr>
          <a:lstStyle/>
          <a:p>
            <a:pPr>
              <a:lnSpc>
                <a:spcPct val="115000"/>
              </a:lnSpc>
              <a:spcAft>
                <a:spcPts val="600"/>
              </a:spcAft>
            </a:pPr>
            <a:r>
              <a:rPr lang="uk-UA" sz="2000" b="1" i="1" dirty="0" smtClean="0">
                <a:effectLst/>
                <a:latin typeface="Calibri Light" panose="020F0302020204030204" pitchFamily="34" charset="0"/>
                <a:ea typeface="Times New Roman" panose="02020603050405020304" pitchFamily="18" charset="0"/>
                <a:cs typeface="Times New Roman" panose="02020603050405020304" pitchFamily="18" charset="0"/>
              </a:rPr>
              <a:t>8.</a:t>
            </a:r>
            <a:r>
              <a:rPr lang="ru-RU" sz="2000" b="1" i="1" dirty="0" err="1" smtClean="0">
                <a:effectLst/>
                <a:latin typeface="Calibri Light" panose="020F0302020204030204" pitchFamily="34" charset="0"/>
                <a:ea typeface="Times New Roman" panose="02020603050405020304" pitchFamily="18" charset="0"/>
                <a:cs typeface="Times New Roman" panose="02020603050405020304" pitchFamily="18" charset="0"/>
              </a:rPr>
              <a:t>Дотримуватись</a:t>
            </a:r>
            <a:r>
              <a:rPr lang="ru-RU" sz="2000" b="1" i="1" dirty="0" smtClean="0">
                <a:effectLst/>
                <a:latin typeface="Calibri Light" panose="020F0302020204030204" pitchFamily="34" charset="0"/>
                <a:ea typeface="Times New Roman" panose="02020603050405020304" pitchFamily="18" charset="0"/>
                <a:cs typeface="Times New Roman" panose="02020603050405020304" pitchFamily="18" charset="0"/>
              </a:rPr>
              <a:t> </a:t>
            </a:r>
            <a:r>
              <a:rPr lang="ru-RU" sz="2000" b="1" i="1" dirty="0" err="1" smtClean="0">
                <a:effectLst/>
                <a:latin typeface="Calibri Light" panose="020F0302020204030204" pitchFamily="34" charset="0"/>
                <a:ea typeface="Times New Roman" panose="02020603050405020304" pitchFamily="18" charset="0"/>
                <a:cs typeface="Times New Roman" panose="02020603050405020304" pitchFamily="18" charset="0"/>
              </a:rPr>
              <a:t>усіх</a:t>
            </a:r>
            <a:r>
              <a:rPr lang="ru-RU" sz="2000" b="1" i="1" dirty="0" smtClean="0">
                <a:effectLst/>
                <a:latin typeface="Calibri Light" panose="020F0302020204030204" pitchFamily="34" charset="0"/>
                <a:ea typeface="Times New Roman" panose="02020603050405020304" pitchFamily="18" charset="0"/>
                <a:cs typeface="Times New Roman" panose="02020603050405020304" pitchFamily="18" charset="0"/>
              </a:rPr>
              <a:t> </a:t>
            </a:r>
            <a:r>
              <a:rPr lang="ru-RU" sz="2000" b="1" i="1" dirty="0" err="1" smtClean="0">
                <a:effectLst/>
                <a:latin typeface="Calibri Light" panose="020F0302020204030204" pitchFamily="34" charset="0"/>
                <a:ea typeface="Times New Roman" panose="02020603050405020304" pitchFamily="18" charset="0"/>
                <a:cs typeface="Times New Roman" panose="02020603050405020304" pitchFamily="18" charset="0"/>
              </a:rPr>
              <a:t>положень</a:t>
            </a:r>
            <a:r>
              <a:rPr lang="ru-RU" sz="2000" b="1" i="1" dirty="0" smtClean="0">
                <a:effectLst/>
                <a:latin typeface="Calibri Light" panose="020F0302020204030204" pitchFamily="34" charset="0"/>
                <a:ea typeface="Times New Roman" panose="02020603050405020304" pitchFamily="18" charset="0"/>
                <a:cs typeface="Times New Roman" panose="02020603050405020304" pitchFamily="18" charset="0"/>
              </a:rPr>
              <a:t> </a:t>
            </a:r>
            <a:r>
              <a:rPr lang="ru-RU" sz="2000" b="1" i="1" dirty="0" err="1" smtClean="0">
                <a:effectLst/>
                <a:latin typeface="Calibri Light" panose="020F0302020204030204" pitchFamily="34" charset="0"/>
                <a:ea typeface="Times New Roman" panose="02020603050405020304" pitchFamily="18" charset="0"/>
                <a:cs typeface="Times New Roman" panose="02020603050405020304" pitchFamily="18" charset="0"/>
              </a:rPr>
              <a:t>відповідного</a:t>
            </a:r>
            <a:r>
              <a:rPr lang="ru-RU" sz="2000" b="1" i="1" dirty="0" smtClean="0">
                <a:effectLst/>
                <a:latin typeface="Calibri Light" panose="020F0302020204030204" pitchFamily="34" charset="0"/>
                <a:ea typeface="Times New Roman" panose="02020603050405020304" pitchFamily="18" charset="0"/>
                <a:cs typeface="Times New Roman" panose="02020603050405020304" pitchFamily="18" charset="0"/>
              </a:rPr>
              <a:t> </a:t>
            </a:r>
            <a:r>
              <a:rPr lang="ru-RU" sz="2000" b="1" i="1" dirty="0" err="1" smtClean="0">
                <a:effectLst/>
                <a:latin typeface="Calibri Light" panose="020F0302020204030204" pitchFamily="34" charset="0"/>
                <a:ea typeface="Times New Roman" panose="02020603050405020304" pitchFamily="18" charset="0"/>
                <a:cs typeface="Times New Roman" panose="02020603050405020304" pitchFamily="18" charset="0"/>
              </a:rPr>
              <a:t>законодавства</a:t>
            </a:r>
            <a:r>
              <a:rPr lang="ru-RU" sz="2000" b="1" i="1" dirty="0" smtClean="0">
                <a:effectLst/>
                <a:latin typeface="Calibri Light" panose="020F0302020204030204" pitchFamily="34" charset="0"/>
                <a:ea typeface="Times New Roman" panose="02020603050405020304" pitchFamily="18" charset="0"/>
                <a:cs typeface="Times New Roman" panose="02020603050405020304" pitchFamily="18" charset="0"/>
              </a:rPr>
              <a:t> у </a:t>
            </a:r>
            <a:r>
              <a:rPr lang="ru-RU" sz="2000" b="1" i="1" dirty="0" err="1" smtClean="0">
                <a:effectLst/>
                <a:latin typeface="Calibri Light" panose="020F0302020204030204" pitchFamily="34" charset="0"/>
                <a:ea typeface="Times New Roman" panose="02020603050405020304" pitchFamily="18" charset="0"/>
                <a:cs typeface="Times New Roman" panose="02020603050405020304" pitchFamily="18" charset="0"/>
              </a:rPr>
              <a:t>сфері</a:t>
            </a:r>
            <a:r>
              <a:rPr lang="ru-RU" sz="2000" b="1" i="1" dirty="0" smtClean="0">
                <a:effectLst/>
                <a:latin typeface="Calibri Light" panose="020F0302020204030204" pitchFamily="34" charset="0"/>
                <a:ea typeface="Times New Roman" panose="02020603050405020304" pitchFamily="18" charset="0"/>
                <a:cs typeface="Times New Roman" panose="02020603050405020304" pitchFamily="18" charset="0"/>
              </a:rPr>
              <a:t> </a:t>
            </a:r>
            <a:r>
              <a:rPr lang="ru-RU" sz="2000" b="1" i="1" dirty="0" err="1" smtClean="0">
                <a:effectLst/>
                <a:latin typeface="Calibri Light" panose="020F0302020204030204" pitchFamily="34" charset="0"/>
                <a:ea typeface="Times New Roman" panose="02020603050405020304" pitchFamily="18" charset="0"/>
                <a:cs typeface="Times New Roman" panose="02020603050405020304" pitchFamily="18" charset="0"/>
              </a:rPr>
              <a:t>боротьби</a:t>
            </a:r>
            <a:r>
              <a:rPr lang="ru-RU" sz="2000" b="1" i="1" dirty="0" smtClean="0">
                <a:effectLst/>
                <a:latin typeface="Calibri Light" panose="020F0302020204030204" pitchFamily="34" charset="0"/>
                <a:ea typeface="Times New Roman" panose="02020603050405020304" pitchFamily="18" charset="0"/>
                <a:cs typeface="Times New Roman" panose="02020603050405020304" pitchFamily="18" charset="0"/>
              </a:rPr>
              <a:t> з </a:t>
            </a:r>
            <a:r>
              <a:rPr lang="ru-RU" sz="2000" b="1" i="1" dirty="0" err="1" smtClean="0">
                <a:effectLst/>
                <a:latin typeface="Calibri Light" panose="020F0302020204030204" pitchFamily="34" charset="0"/>
                <a:ea typeface="Times New Roman" panose="02020603050405020304" pitchFamily="18" charset="0"/>
                <a:cs typeface="Times New Roman" panose="02020603050405020304" pitchFamily="18" charset="0"/>
              </a:rPr>
              <a:t>хабарництвом</a:t>
            </a:r>
            <a:r>
              <a:rPr lang="ru-RU" sz="2000" b="1" i="1" dirty="0" smtClean="0">
                <a:effectLst/>
                <a:latin typeface="Calibri Light" panose="020F0302020204030204" pitchFamily="34" charset="0"/>
                <a:ea typeface="Times New Roman" panose="02020603050405020304" pitchFamily="18" charset="0"/>
                <a:cs typeface="Times New Roman" panose="02020603050405020304" pitchFamily="18" charset="0"/>
              </a:rPr>
              <a:t> та </a:t>
            </a:r>
            <a:r>
              <a:rPr lang="ru-RU" sz="2000" b="1" i="1" dirty="0" err="1" smtClean="0">
                <a:effectLst/>
                <a:latin typeface="Calibri Light" panose="020F0302020204030204" pitchFamily="34" charset="0"/>
                <a:ea typeface="Times New Roman" panose="02020603050405020304" pitchFamily="18" charset="0"/>
                <a:cs typeface="Times New Roman" panose="02020603050405020304" pitchFamily="18" charset="0"/>
              </a:rPr>
              <a:t>корупцією</a:t>
            </a:r>
            <a:r>
              <a:rPr lang="ru-RU" sz="2000" b="1" i="1" dirty="0" smtClean="0">
                <a:effectLst/>
                <a:latin typeface="Calibri Light" panose="020F0302020204030204" pitchFamily="34" charset="0"/>
                <a:ea typeface="Times New Roman" panose="02020603050405020304" pitchFamily="18" charset="0"/>
                <a:cs typeface="Times New Roman" panose="02020603050405020304" pitchFamily="18" charset="0"/>
              </a:rPr>
              <a:t>. </a:t>
            </a:r>
            <a:endParaRPr lang="ru-RU" sz="1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uk-UA" dirty="0">
                <a:latin typeface="Cambria" panose="02040503050406030204" pitchFamily="18" charset="0"/>
                <a:ea typeface="Times New Roman" panose="02020603050405020304" pitchFamily="18" charset="0"/>
                <a:cs typeface="Cambria" panose="02040503050406030204" pitchFamily="18" charset="0"/>
              </a:rPr>
              <a:t>Постачальникам не дозволяється давати хабарі будь-яким державним чиновникам чи приватним особам, а також приймати будь-які хабарі. Для здійснення хабарницьких дій забороняється використовувати посередників, таких як агенти, радники, дистриб’ютори чи будь-які інші </a:t>
            </a:r>
            <a:r>
              <a:rPr lang="uk-UA" dirty="0" err="1">
                <a:latin typeface="Cambria" panose="02040503050406030204" pitchFamily="18" charset="0"/>
                <a:ea typeface="Times New Roman" panose="02020603050405020304" pitchFamily="18" charset="0"/>
                <a:cs typeface="Cambria" panose="02040503050406030204" pitchFamily="18" charset="0"/>
              </a:rPr>
              <a:t>бізнеспартнери</a:t>
            </a:r>
            <a:r>
              <a:rPr lang="uk-UA" dirty="0">
                <a:latin typeface="Cambria" panose="02040503050406030204" pitchFamily="18" charset="0"/>
                <a:ea typeface="Times New Roman" panose="02020603050405020304" pitchFamily="18" charset="0"/>
                <a:cs typeface="Cambria" panose="02040503050406030204" pitchFamily="18" charset="0"/>
              </a:rPr>
              <a:t>. Постачальники повинні дотримуватися чинних антикорупційних законів і нормативних актів.</a:t>
            </a:r>
            <a:endParaRPr lang="ru-RU" sz="1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uk-UA" sz="2000" b="1" i="1" dirty="0" smtClean="0">
                <a:effectLst/>
                <a:latin typeface="Calibri Light" panose="020F0302020204030204" pitchFamily="34" charset="0"/>
                <a:ea typeface="Times New Roman" panose="02020603050405020304" pitchFamily="18" charset="0"/>
                <a:cs typeface="Times New Roman" panose="02020603050405020304" pitchFamily="18" charset="0"/>
              </a:rPr>
              <a:t>9.Конфіденційність даних та захист інформації</a:t>
            </a:r>
            <a:endParaRPr lang="ru-RU" sz="1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uk-UA" dirty="0">
                <a:latin typeface="Cambria" panose="02040503050406030204" pitchFamily="18" charset="0"/>
                <a:ea typeface="Times New Roman" panose="02020603050405020304" pitchFamily="18" charset="0"/>
                <a:cs typeface="Cambria" panose="02040503050406030204" pitchFamily="18" charset="0"/>
              </a:rPr>
              <a:t>Постачальники повинні захищати і використовувати персональні дані та конфіденційну інформацію лише належним чином. Сторони, які отримали доступ до конфіденційної та </a:t>
            </a:r>
            <a:r>
              <a:rPr lang="uk-UA" dirty="0" err="1">
                <a:latin typeface="Cambria" panose="02040503050406030204" pitchFamily="18" charset="0"/>
                <a:ea typeface="Times New Roman" panose="02020603050405020304" pitchFamily="18" charset="0"/>
                <a:cs typeface="Cambria" panose="02040503050406030204" pitchFamily="18" charset="0"/>
              </a:rPr>
              <a:t>інсайдерської</a:t>
            </a:r>
            <a:r>
              <a:rPr lang="uk-UA" dirty="0">
                <a:latin typeface="Cambria" panose="02040503050406030204" pitchFamily="18" charset="0"/>
                <a:ea typeface="Times New Roman" panose="02020603050405020304" pitchFamily="18" charset="0"/>
                <a:cs typeface="Cambria" panose="02040503050406030204" pitchFamily="18" charset="0"/>
              </a:rPr>
              <a:t> інформації в процесі ділових відносин, не повинні ділитися цією інформацією з будь-ким. Сторони зобов’язані виконувати всі вищевказані вимоги у процесі збору, обробки, передачі або використання персональних даних</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7677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3435" y="161365"/>
            <a:ext cx="9000565" cy="4139595"/>
          </a:xfrm>
          <a:prstGeom prst="rect">
            <a:avLst/>
          </a:prstGeom>
        </p:spPr>
        <p:txBody>
          <a:bodyPr wrap="square">
            <a:spAutoFit/>
          </a:bodyPr>
          <a:lstStyle/>
          <a:p>
            <a:pPr>
              <a:lnSpc>
                <a:spcPct val="115000"/>
              </a:lnSpc>
              <a:spcAft>
                <a:spcPts val="600"/>
              </a:spcAft>
            </a:pPr>
            <a:r>
              <a:rPr lang="ru-RU" sz="2000" b="1" i="1" dirty="0" smtClean="0">
                <a:effectLst/>
                <a:latin typeface="Arial" panose="020B0604020202020204" pitchFamily="34" charset="0"/>
                <a:ea typeface="Times New Roman" panose="02020603050405020304" pitchFamily="18" charset="0"/>
                <a:cs typeface="Arial" panose="020B0604020202020204" pitchFamily="34" charset="0"/>
              </a:rPr>
              <a:t>ПОРУШЕННЯ КОДЕКСУ, ПОВІДОМЛЕННЯ ПРО ПОРУШЕННЯ ТА ЗДІЙСНЕННЯ КОНТРОЛЮ .</a:t>
            </a:r>
            <a:endParaRPr lang="ru-RU" sz="2000" b="1" dirty="0" smtClean="0">
              <a:effectLst/>
              <a:latin typeface="Arial" panose="020B0604020202020204" pitchFamily="34" charset="0"/>
              <a:ea typeface="Times New Roman" panose="02020603050405020304" pitchFamily="18" charset="0"/>
              <a:cs typeface="Arial" panose="020B0604020202020204" pitchFamily="34" charset="0"/>
            </a:endParaRPr>
          </a:p>
          <a:p>
            <a:pPr>
              <a:lnSpc>
                <a:spcPct val="115000"/>
              </a:lnSpc>
              <a:spcAft>
                <a:spcPts val="600"/>
              </a:spcAft>
            </a:pPr>
            <a:r>
              <a:rPr lang="uk-UA" dirty="0">
                <a:latin typeface="Cambria" panose="02040503050406030204" pitchFamily="18" charset="0"/>
                <a:ea typeface="Times New Roman" panose="02020603050405020304" pitchFamily="18" charset="0"/>
                <a:cs typeface="Cambria" panose="02040503050406030204" pitchFamily="18" charset="0"/>
              </a:rPr>
              <a:t>Звертаємо  увагу, що підприємство  може припинити договір із Постачальником, який порушує цей Кодекс або відмовляється на наше прохання запровадити план виправних заходів. Ми наполегливо закликаємо  Постачальників повідомляти про </a:t>
            </a:r>
            <a:r>
              <a:rPr lang="uk-UA" dirty="0" err="1">
                <a:latin typeface="Cambria" panose="02040503050406030204" pitchFamily="18" charset="0"/>
                <a:ea typeface="Times New Roman" panose="02020603050405020304" pitchFamily="18" charset="0"/>
                <a:cs typeface="Cambria" panose="02040503050406030204" pitchFamily="18" charset="0"/>
              </a:rPr>
              <a:t>будьякі</a:t>
            </a:r>
            <a:r>
              <a:rPr lang="uk-UA" dirty="0">
                <a:latin typeface="Cambria" panose="02040503050406030204" pitchFamily="18" charset="0"/>
                <a:ea typeface="Times New Roman" panose="02020603050405020304" pitchFamily="18" charset="0"/>
                <a:cs typeface="Cambria" panose="02040503050406030204" pitchFamily="18" charset="0"/>
              </a:rPr>
              <a:t> етичні чи правові порушення або проблеми . Підприємство може </a:t>
            </a:r>
            <a:r>
              <a:rPr lang="uk-UA" dirty="0" smtClean="0">
                <a:latin typeface="Cambria" panose="02040503050406030204" pitchFamily="18" charset="0"/>
                <a:ea typeface="Times New Roman" panose="02020603050405020304" pitchFamily="18" charset="0"/>
                <a:cs typeface="Cambria" panose="02040503050406030204" pitchFamily="18" charset="0"/>
              </a:rPr>
              <a:t>проводити перевірку  </a:t>
            </a:r>
            <a:r>
              <a:rPr lang="uk-UA" dirty="0">
                <a:latin typeface="Cambria" panose="02040503050406030204" pitchFamily="18" charset="0"/>
                <a:ea typeface="Times New Roman" panose="02020603050405020304" pitchFamily="18" charset="0"/>
                <a:cs typeface="Cambria" panose="02040503050406030204" pitchFamily="18" charset="0"/>
              </a:rPr>
              <a:t>постачальника шляхом завчасного попереднього повідомлення з метою переконатися в дотриманні ним стандартів Кодексу </a:t>
            </a:r>
            <a:r>
              <a:rPr lang="uk-UA" dirty="0" smtClean="0">
                <a:latin typeface="Cambria" panose="02040503050406030204" pitchFamily="18" charset="0"/>
                <a:ea typeface="Times New Roman" panose="02020603050405020304" pitchFamily="18" charset="0"/>
                <a:cs typeface="Cambria" panose="02040503050406030204" pitchFamily="18" charset="0"/>
              </a:rPr>
              <a:t>Постачальників</a:t>
            </a:r>
            <a:r>
              <a:rPr lang="uk-UA" dirty="0">
                <a:latin typeface="Cambria" panose="02040503050406030204" pitchFamily="18" charset="0"/>
                <a:ea typeface="Times New Roman" panose="02020603050405020304" pitchFamily="18" charset="0"/>
                <a:cs typeface="Cambria" panose="02040503050406030204" pitchFamily="18" charset="0"/>
              </a:rPr>
              <a:t>. Ми сподіваємось на ділову співпрацю з Постачальниками і спільну підтримку етичної та відповідальної системи постачання.</a:t>
            </a:r>
            <a:endParaRPr lang="ru-RU" sz="1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600"/>
              </a:spcAft>
            </a:pPr>
            <a:r>
              <a:rPr lang="uk-UA" dirty="0">
                <a:latin typeface="Cambria" panose="02040503050406030204" pitchFamily="18" charset="0"/>
                <a:ea typeface="Times New Roman" panose="02020603050405020304" pitchFamily="18" charset="0"/>
                <a:cs typeface="Cambria" panose="02040503050406030204" pitchFamily="18" charset="0"/>
              </a:rPr>
              <a:t>Постачальники зобов’язуються поширювати принципи викладені в цьому Кодексі поведінки постачальника далі по ланцюгу постачань.</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0988843"/>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31</TotalTime>
  <Words>850</Words>
  <Application>Microsoft Office PowerPoint</Application>
  <PresentationFormat>Широкоэкранный</PresentationFormat>
  <Paragraphs>49</Paragraphs>
  <Slides>8</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8</vt:i4>
      </vt:variant>
    </vt:vector>
  </HeadingPairs>
  <TitlesOfParts>
    <vt:vector size="16" baseType="lpstr">
      <vt:lpstr>Arial</vt:lpstr>
      <vt:lpstr>Calibri</vt:lpstr>
      <vt:lpstr>Calibri Light</vt:lpstr>
      <vt:lpstr>Cambria</vt:lpstr>
      <vt:lpstr>Times New Roman</vt:lpstr>
      <vt:lpstr>Trebuchet MS</vt:lpstr>
      <vt:lpstr>Wingdings 3</vt:lpstr>
      <vt:lpstr>Аспект</vt:lpstr>
      <vt:lpstr>КОДЕКС ПОВЕДІНКИ ПОСТАЧАЛЬНИКА</vt:lpstr>
      <vt:lpstr>ПРИНЦИПИ КОДЕКСА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КОДЕКС ПОВЕДІНКИ ПОСТАЧАЛЬНИКА</dc:title>
  <dc:creator>User</dc:creator>
  <cp:lastModifiedBy>User</cp:lastModifiedBy>
  <cp:revision>9</cp:revision>
  <dcterms:created xsi:type="dcterms:W3CDTF">2019-06-10T20:23:59Z</dcterms:created>
  <dcterms:modified xsi:type="dcterms:W3CDTF">2019-06-10T20:55:33Z</dcterms:modified>
</cp:coreProperties>
</file>